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1.jpg" ContentType="image/jpeg"/>
  <Override PartName="/ppt/media/image22.jpg" ContentType="image/jpeg"/>
  <Override PartName="/ppt/media/image23.jpg" ContentType="image/jpeg"/>
  <Override PartName="/ppt/media/image24.jpg" ContentType="image/jpeg"/>
  <Override PartName="/ppt/media/image26.jpg" ContentType="image/jpeg"/>
  <Override PartName="/ppt/media/image28.jpg" ContentType="image/jpeg"/>
  <Override PartName="/ppt/media/image29.jpg" ContentType="image/jpeg"/>
  <Override PartName="/ppt/media/image30.jpg" ContentType="image/jpeg"/>
  <Override PartName="/ppt/media/image31.jpg" ContentType="image/jpeg"/>
  <Override PartName="/ppt/media/image32.jpg" ContentType="image/jpeg"/>
  <Override PartName="/ppt/media/image33.jpg" ContentType="image/jpeg"/>
  <Override PartName="/ppt/media/image34.jpg" ContentType="image/jpeg"/>
  <Override PartName="/ppt/media/image35.jpg" ContentType="image/jpeg"/>
  <Override PartName="/ppt/media/image27.jpg" ContentType="image/jpeg"/>
  <Override PartName="/ppt/media/image36.jpg" ContentType="image/jpeg"/>
  <Override PartName="/ppt/media/image37.jpg" ContentType="image/jpeg"/>
  <Override PartName="/ppt/media/image38.jpg" ContentType="image/jpeg"/>
  <Override PartName="/ppt/media/image39.jpg" ContentType="image/jpeg"/>
  <Override PartName="/ppt/media/image40.jpg" ContentType="image/jpeg"/>
  <Override PartName="/ppt/media/image41.jpg" ContentType="image/jpeg"/>
  <Override PartName="/ppt/media/image42.jpg" ContentType="image/jpeg"/>
  <Override PartName="/ppt/media/image43.jpg" ContentType="image/jpeg"/>
  <Override PartName="/ppt/media/image44.jpg" ContentType="image/jpeg"/>
  <Override PartName="/ppt/media/image25.jpg" ContentType="image/jpeg"/>
  <Override PartName="/ppt/media/image45.jpg" ContentType="image/jpeg"/>
  <Override PartName="/ppt/media/image46.jpg" ContentType="image/jpeg"/>
  <Override PartName="/ppt/media/image47.jpg" ContentType="image/jpeg"/>
  <Override PartName="/ppt/media/image48.jpg" ContentType="image/jpeg"/>
  <Override PartName="/ppt/media/image49.jpg" ContentType="image/jpeg"/>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media/image50.jpg" ContentType="image/jpeg"/>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0"/>
  </p:notesMasterIdLst>
  <p:handoutMasterIdLst>
    <p:handoutMasterId r:id="rId61"/>
  </p:handoutMasterIdLst>
  <p:sldIdLst>
    <p:sldId id="295" r:id="rId2"/>
    <p:sldId id="338" r:id="rId3"/>
    <p:sldId id="405" r:id="rId4"/>
    <p:sldId id="375" r:id="rId5"/>
    <p:sldId id="374" r:id="rId6"/>
    <p:sldId id="407" r:id="rId7"/>
    <p:sldId id="409" r:id="rId8"/>
    <p:sldId id="378" r:id="rId9"/>
    <p:sldId id="376" r:id="rId10"/>
    <p:sldId id="401" r:id="rId11"/>
    <p:sldId id="404" r:id="rId12"/>
    <p:sldId id="399" r:id="rId13"/>
    <p:sldId id="396" r:id="rId14"/>
    <p:sldId id="397" r:id="rId15"/>
    <p:sldId id="408" r:id="rId16"/>
    <p:sldId id="411" r:id="rId17"/>
    <p:sldId id="379" r:id="rId18"/>
    <p:sldId id="390" r:id="rId19"/>
    <p:sldId id="380" r:id="rId20"/>
    <p:sldId id="388" r:id="rId21"/>
    <p:sldId id="387" r:id="rId22"/>
    <p:sldId id="386" r:id="rId23"/>
    <p:sldId id="383" r:id="rId24"/>
    <p:sldId id="434" r:id="rId25"/>
    <p:sldId id="462" r:id="rId26"/>
    <p:sldId id="463" r:id="rId27"/>
    <p:sldId id="435" r:id="rId28"/>
    <p:sldId id="436" r:id="rId29"/>
    <p:sldId id="437" r:id="rId30"/>
    <p:sldId id="438" r:id="rId31"/>
    <p:sldId id="440" r:id="rId32"/>
    <p:sldId id="439" r:id="rId33"/>
    <p:sldId id="441" r:id="rId34"/>
    <p:sldId id="443" r:id="rId35"/>
    <p:sldId id="444" r:id="rId36"/>
    <p:sldId id="445" r:id="rId37"/>
    <p:sldId id="447" r:id="rId38"/>
    <p:sldId id="446" r:id="rId39"/>
    <p:sldId id="448" r:id="rId40"/>
    <p:sldId id="449" r:id="rId41"/>
    <p:sldId id="451" r:id="rId42"/>
    <p:sldId id="464" r:id="rId43"/>
    <p:sldId id="450" r:id="rId44"/>
    <p:sldId id="452" r:id="rId45"/>
    <p:sldId id="453" r:id="rId46"/>
    <p:sldId id="455" r:id="rId47"/>
    <p:sldId id="456" r:id="rId48"/>
    <p:sldId id="457" r:id="rId49"/>
    <p:sldId id="458" r:id="rId50"/>
    <p:sldId id="459" r:id="rId51"/>
    <p:sldId id="460" r:id="rId52"/>
    <p:sldId id="465" r:id="rId53"/>
    <p:sldId id="466" r:id="rId54"/>
    <p:sldId id="471" r:id="rId55"/>
    <p:sldId id="468" r:id="rId56"/>
    <p:sldId id="469" r:id="rId57"/>
    <p:sldId id="470" r:id="rId58"/>
    <p:sldId id="33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thik Rathinam" initials="KR" lastIdx="2" clrIdx="0">
    <p:extLst>
      <p:ext uri="{19B8F6BF-5375-455C-9EA6-DF929625EA0E}">
        <p15:presenceInfo xmlns:p15="http://schemas.microsoft.com/office/powerpoint/2012/main" userId="S-1-5-21-4174266048-616578062-1073566830-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3366FF"/>
    <a:srgbClr val="6600FF"/>
    <a:srgbClr val="1D3E65"/>
    <a:srgbClr val="558ED5"/>
    <a:srgbClr val="003399"/>
    <a:srgbClr val="000099"/>
    <a:srgbClr val="46EB54"/>
    <a:srgbClr val="0070C0"/>
    <a:srgbClr val="536D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9" autoAdjust="0"/>
    <p:restoredTop sz="92460" autoAdjust="0"/>
  </p:normalViewPr>
  <p:slideViewPr>
    <p:cSldViewPr snapToGrid="0">
      <p:cViewPr varScale="1">
        <p:scale>
          <a:sx n="82" d="100"/>
          <a:sy n="82" d="100"/>
        </p:scale>
        <p:origin x="614" y="6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197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presProps" Target="presProps.xml"/><Relationship Id="rId68"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69"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F089183-54B8-4468-B9EB-A09A0C0D7FDD}" type="datetimeFigureOut">
              <a:rPr lang="en-US" smtClean="0"/>
              <a:t>7/21/2022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32BEF5-DC60-4870-8124-AE9265B2222E}" type="slidenum">
              <a:rPr lang="en-US" smtClean="0"/>
              <a:t>‹#›</a:t>
            </a:fld>
            <a:endParaRPr lang="en-US" dirty="0"/>
          </a:p>
        </p:txBody>
      </p:sp>
    </p:spTree>
    <p:extLst>
      <p:ext uri="{BB962C8B-B14F-4D97-AF65-F5344CB8AC3E}">
        <p14:creationId xmlns:p14="http://schemas.microsoft.com/office/powerpoint/2010/main" val="2806953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2E8B47-AB0E-4542-A4DE-3A31DAEAB7C3}" type="datetimeFigureOut">
              <a:rPr lang="en-US" smtClean="0"/>
              <a:t>7/21/2022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0815F6-0DC2-4B13-A0CC-94C34E3517E6}" type="slidenum">
              <a:rPr lang="en-US" smtClean="0"/>
              <a:t>‹#›</a:t>
            </a:fld>
            <a:endParaRPr lang="en-US" dirty="0"/>
          </a:p>
        </p:txBody>
      </p:sp>
    </p:spTree>
    <p:extLst>
      <p:ext uri="{BB962C8B-B14F-4D97-AF65-F5344CB8AC3E}">
        <p14:creationId xmlns:p14="http://schemas.microsoft.com/office/powerpoint/2010/main" val="1683197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dirty="0"/>
          </a:p>
        </p:txBody>
      </p:sp>
      <p:sp>
        <p:nvSpPr>
          <p:cNvPr id="17" name="bk object 17"/>
          <p:cNvSpPr/>
          <p:nvPr/>
        </p:nvSpPr>
        <p:spPr>
          <a:xfrm>
            <a:off x="0" y="0"/>
            <a:ext cx="12189460" cy="6858000"/>
          </a:xfrm>
          <a:custGeom>
            <a:avLst/>
            <a:gdLst/>
            <a:ahLst/>
            <a:cxnLst/>
            <a:rect l="l" t="t" r="r" b="b"/>
            <a:pathLst>
              <a:path w="12189460" h="6858000">
                <a:moveTo>
                  <a:pt x="12188952" y="0"/>
                </a:moveTo>
                <a:lnTo>
                  <a:pt x="0" y="0"/>
                </a:lnTo>
                <a:lnTo>
                  <a:pt x="0" y="6857999"/>
                </a:lnTo>
                <a:lnTo>
                  <a:pt x="12188952" y="6857999"/>
                </a:lnTo>
                <a:lnTo>
                  <a:pt x="12188952" y="0"/>
                </a:lnTo>
                <a:close/>
              </a:path>
            </a:pathLst>
          </a:custGeom>
          <a:solidFill>
            <a:srgbClr val="003164">
              <a:alpha val="83139"/>
            </a:srgbClr>
          </a:solidFill>
        </p:spPr>
        <p:txBody>
          <a:bodyPr wrap="square" lIns="0" tIns="0" rIns="0" bIns="0" rtlCol="0"/>
          <a:lstStyle/>
          <a:p>
            <a:endParaRPr dirty="0"/>
          </a:p>
        </p:txBody>
      </p:sp>
      <p:sp>
        <p:nvSpPr>
          <p:cNvPr id="18" name="bk object 18"/>
          <p:cNvSpPr/>
          <p:nvPr/>
        </p:nvSpPr>
        <p:spPr>
          <a:xfrm>
            <a:off x="0" y="0"/>
            <a:ext cx="7680325" cy="6858000"/>
          </a:xfrm>
          <a:custGeom>
            <a:avLst/>
            <a:gdLst/>
            <a:ahLst/>
            <a:cxnLst/>
            <a:rect l="l" t="t" r="r" b="b"/>
            <a:pathLst>
              <a:path w="7680325" h="6858000">
                <a:moveTo>
                  <a:pt x="7680176" y="0"/>
                </a:moveTo>
                <a:lnTo>
                  <a:pt x="0" y="0"/>
                </a:lnTo>
                <a:lnTo>
                  <a:pt x="0" y="6858000"/>
                </a:lnTo>
                <a:lnTo>
                  <a:pt x="4834666" y="6858000"/>
                </a:lnTo>
                <a:lnTo>
                  <a:pt x="7680176" y="0"/>
                </a:lnTo>
                <a:close/>
              </a:path>
            </a:pathLst>
          </a:custGeom>
          <a:solidFill>
            <a:srgbClr val="003164"/>
          </a:solidFill>
        </p:spPr>
        <p:txBody>
          <a:bodyPr wrap="square" lIns="0" tIns="0" rIns="0" bIns="0" rtlCol="0"/>
          <a:lstStyle/>
          <a:p>
            <a:endParaRPr dirty="0"/>
          </a:p>
        </p:txBody>
      </p:sp>
      <p:sp>
        <p:nvSpPr>
          <p:cNvPr id="19" name="bk object 19"/>
          <p:cNvSpPr/>
          <p:nvPr/>
        </p:nvSpPr>
        <p:spPr>
          <a:xfrm>
            <a:off x="6235906" y="196358"/>
            <a:ext cx="656590" cy="1851025"/>
          </a:xfrm>
          <a:custGeom>
            <a:avLst/>
            <a:gdLst/>
            <a:ahLst/>
            <a:cxnLst/>
            <a:rect l="l" t="t" r="r" b="b"/>
            <a:pathLst>
              <a:path w="656590" h="1851025">
                <a:moveTo>
                  <a:pt x="656212" y="0"/>
                </a:moveTo>
                <a:lnTo>
                  <a:pt x="0" y="1850806"/>
                </a:lnTo>
              </a:path>
            </a:pathLst>
          </a:custGeom>
          <a:ln w="34925">
            <a:solidFill>
              <a:srgbClr val="FF342F"/>
            </a:solidFill>
          </a:ln>
        </p:spPr>
        <p:txBody>
          <a:bodyPr wrap="square" lIns="0" tIns="0" rIns="0" bIns="0" rtlCol="0"/>
          <a:lstStyle/>
          <a:p>
            <a:endParaRPr dirty="0"/>
          </a:p>
        </p:txBody>
      </p:sp>
      <p:sp>
        <p:nvSpPr>
          <p:cNvPr id="20" name="bk object 20"/>
          <p:cNvSpPr/>
          <p:nvPr/>
        </p:nvSpPr>
        <p:spPr>
          <a:xfrm>
            <a:off x="4653439" y="4804606"/>
            <a:ext cx="439420" cy="1239520"/>
          </a:xfrm>
          <a:custGeom>
            <a:avLst/>
            <a:gdLst/>
            <a:ahLst/>
            <a:cxnLst/>
            <a:rect l="l" t="t" r="r" b="b"/>
            <a:pathLst>
              <a:path w="439420" h="1239520">
                <a:moveTo>
                  <a:pt x="439335" y="0"/>
                </a:moveTo>
                <a:lnTo>
                  <a:pt x="0" y="1239119"/>
                </a:lnTo>
              </a:path>
            </a:pathLst>
          </a:custGeom>
          <a:ln w="34925">
            <a:solidFill>
              <a:srgbClr val="FFFFFF"/>
            </a:solidFill>
          </a:ln>
        </p:spPr>
        <p:txBody>
          <a:bodyPr wrap="square" lIns="0" tIns="0" rIns="0" bIns="0" rtlCol="0"/>
          <a:lstStyle/>
          <a:p>
            <a:endParaRPr dirty="0"/>
          </a:p>
        </p:txBody>
      </p:sp>
      <p:sp>
        <p:nvSpPr>
          <p:cNvPr id="21" name="bk object 21"/>
          <p:cNvSpPr/>
          <p:nvPr/>
        </p:nvSpPr>
        <p:spPr>
          <a:xfrm>
            <a:off x="4490461" y="6047318"/>
            <a:ext cx="287655" cy="810895"/>
          </a:xfrm>
          <a:custGeom>
            <a:avLst/>
            <a:gdLst/>
            <a:ahLst/>
            <a:cxnLst/>
            <a:rect l="l" t="t" r="r" b="b"/>
            <a:pathLst>
              <a:path w="287654" h="810895">
                <a:moveTo>
                  <a:pt x="287430" y="0"/>
                </a:moveTo>
                <a:lnTo>
                  <a:pt x="0" y="810681"/>
                </a:lnTo>
              </a:path>
            </a:pathLst>
          </a:custGeom>
          <a:ln w="34925">
            <a:solidFill>
              <a:srgbClr val="8ABF33"/>
            </a:solidFill>
          </a:ln>
        </p:spPr>
        <p:txBody>
          <a:bodyPr wrap="square" lIns="0" tIns="0" rIns="0" bIns="0" rtlCol="0"/>
          <a:lstStyle/>
          <a:p>
            <a:endParaRPr dirty="0"/>
          </a:p>
        </p:txBody>
      </p:sp>
      <p:sp>
        <p:nvSpPr>
          <p:cNvPr id="22" name="bk object 22"/>
          <p:cNvSpPr/>
          <p:nvPr/>
        </p:nvSpPr>
        <p:spPr>
          <a:xfrm>
            <a:off x="482636" y="283303"/>
            <a:ext cx="2587751" cy="621666"/>
          </a:xfrm>
          <a:prstGeom prst="rect">
            <a:avLst/>
          </a:prstGeom>
          <a:blipFill>
            <a:blip r:embed="rId3" cstate="print"/>
            <a:stretch>
              <a:fillRect/>
            </a:stretch>
          </a:blipFill>
        </p:spPr>
        <p:txBody>
          <a:bodyPr wrap="square" lIns="0" tIns="0" rIns="0" bIns="0" rtlCol="0"/>
          <a:lstStyle/>
          <a:p>
            <a:endParaRPr dirty="0"/>
          </a:p>
        </p:txBody>
      </p:sp>
      <p:sp>
        <p:nvSpPr>
          <p:cNvPr id="2" name="Holder 2"/>
          <p:cNvSpPr>
            <a:spLocks noGrp="1"/>
          </p:cNvSpPr>
          <p:nvPr>
            <p:ph type="ctrTitle"/>
          </p:nvPr>
        </p:nvSpPr>
        <p:spPr>
          <a:xfrm>
            <a:off x="172239" y="3199891"/>
            <a:ext cx="11847521" cy="391160"/>
          </a:xfrm>
          <a:prstGeom prst="rect">
            <a:avLst/>
          </a:prstGeom>
        </p:spPr>
        <p:txBody>
          <a:bodyPr wrap="square" lIns="0" tIns="0" rIns="0" bIns="0">
            <a:spAutoFit/>
          </a:bodyPr>
          <a:lstStyle>
            <a:lvl1pPr>
              <a:defRPr b="0" i="0">
                <a:solidFill>
                  <a:schemeClr val="tx1"/>
                </a:solidFill>
              </a:defRPr>
            </a:lvl1pPr>
          </a:lstStyle>
          <a:p>
            <a:r>
              <a:rPr lang="en-US"/>
              <a:t>Click to edit Master title style</a:t>
            </a:r>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r>
              <a:rPr lang="en-US"/>
              <a:t>Click to edit Master subtitle style</a:t>
            </a:r>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7/21/2022</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extLst>
      <p:ext uri="{BB962C8B-B14F-4D97-AF65-F5344CB8AC3E}">
        <p14:creationId xmlns:p14="http://schemas.microsoft.com/office/powerpoint/2010/main" val="535171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chemeClr val="bg1"/>
                </a:solidFill>
                <a:latin typeface="Calibri"/>
                <a:cs typeface="Calibri"/>
              </a:defRPr>
            </a:lvl1pPr>
          </a:lstStyle>
          <a:p>
            <a:r>
              <a:rPr lang="en-US"/>
              <a:t>Click to edit Master title style</a:t>
            </a:r>
            <a:endParaRPr/>
          </a:p>
        </p:txBody>
      </p:sp>
      <p:sp>
        <p:nvSpPr>
          <p:cNvPr id="3" name="Holder 3"/>
          <p:cNvSpPr>
            <a:spLocks noGrp="1"/>
          </p:cNvSpPr>
          <p:nvPr>
            <p:ph type="body" idx="1"/>
          </p:nvPr>
        </p:nvSpPr>
        <p:spPr/>
        <p:txBody>
          <a:bodyPr lIns="0" tIns="0" rIns="0" bIns="0"/>
          <a:lstStyle>
            <a:lvl1pPr>
              <a:defRPr/>
            </a:lvl1pPr>
          </a:lstStyle>
          <a:p>
            <a:pPr lvl="0"/>
            <a:r>
              <a:rPr lang="en-US"/>
              <a:t>Click to edit Master text styles</a:t>
            </a: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7/21/2022</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extLst>
      <p:ext uri="{BB962C8B-B14F-4D97-AF65-F5344CB8AC3E}">
        <p14:creationId xmlns:p14="http://schemas.microsoft.com/office/powerpoint/2010/main" val="2316572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0276420" y="6415089"/>
            <a:ext cx="1474383" cy="354197"/>
          </a:xfrm>
          <a:prstGeom prst="rect">
            <a:avLst/>
          </a:prstGeom>
          <a:blipFill>
            <a:blip r:embed="rId2" cstate="print"/>
            <a:stretch>
              <a:fillRect/>
            </a:stretch>
          </a:blipFill>
        </p:spPr>
        <p:txBody>
          <a:bodyPr wrap="square" lIns="0" tIns="0" rIns="0" bIns="0" rtlCol="0"/>
          <a:lstStyle/>
          <a:p>
            <a:endParaRPr dirty="0"/>
          </a:p>
        </p:txBody>
      </p:sp>
      <p:sp>
        <p:nvSpPr>
          <p:cNvPr id="17" name="bk object 17"/>
          <p:cNvSpPr/>
          <p:nvPr/>
        </p:nvSpPr>
        <p:spPr>
          <a:xfrm>
            <a:off x="0" y="6785161"/>
            <a:ext cx="12192000" cy="73025"/>
          </a:xfrm>
          <a:custGeom>
            <a:avLst/>
            <a:gdLst/>
            <a:ahLst/>
            <a:cxnLst/>
            <a:rect l="l" t="t" r="r" b="b"/>
            <a:pathLst>
              <a:path w="12192000" h="73025">
                <a:moveTo>
                  <a:pt x="12192000" y="0"/>
                </a:moveTo>
                <a:lnTo>
                  <a:pt x="0" y="0"/>
                </a:lnTo>
                <a:lnTo>
                  <a:pt x="0" y="72838"/>
                </a:lnTo>
                <a:lnTo>
                  <a:pt x="12192000" y="72838"/>
                </a:lnTo>
                <a:lnTo>
                  <a:pt x="12192000" y="0"/>
                </a:lnTo>
                <a:close/>
              </a:path>
            </a:pathLst>
          </a:custGeom>
          <a:solidFill>
            <a:srgbClr val="8ABF33"/>
          </a:solidFill>
        </p:spPr>
        <p:txBody>
          <a:bodyPr wrap="square" lIns="0" tIns="0" rIns="0" bIns="0" rtlCol="0"/>
          <a:lstStyle/>
          <a:p>
            <a:endParaRPr dirty="0"/>
          </a:p>
        </p:txBody>
      </p:sp>
      <p:sp>
        <p:nvSpPr>
          <p:cNvPr id="20" name="bk object 20"/>
          <p:cNvSpPr/>
          <p:nvPr/>
        </p:nvSpPr>
        <p:spPr>
          <a:xfrm>
            <a:off x="573021" y="1017891"/>
            <a:ext cx="10967218" cy="5289550"/>
          </a:xfrm>
          <a:custGeom>
            <a:avLst/>
            <a:gdLst/>
            <a:ahLst/>
            <a:cxnLst/>
            <a:rect l="l" t="t" r="r" b="b"/>
            <a:pathLst>
              <a:path w="4586605" h="5289550">
                <a:moveTo>
                  <a:pt x="4586466" y="0"/>
                </a:moveTo>
                <a:lnTo>
                  <a:pt x="0" y="0"/>
                </a:lnTo>
                <a:lnTo>
                  <a:pt x="0" y="5288950"/>
                </a:lnTo>
                <a:lnTo>
                  <a:pt x="4586466" y="5288950"/>
                </a:lnTo>
                <a:lnTo>
                  <a:pt x="4586466" y="0"/>
                </a:lnTo>
                <a:close/>
              </a:path>
            </a:pathLst>
          </a:custGeom>
          <a:solidFill>
            <a:srgbClr val="003164"/>
          </a:solidFill>
        </p:spPr>
        <p:txBody>
          <a:bodyPr wrap="square" lIns="0" tIns="0" rIns="0" bIns="0" rtlCol="0"/>
          <a:lstStyle/>
          <a:p>
            <a:endParaRPr dirty="0"/>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7/21/2022</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extLst>
      <p:ext uri="{BB962C8B-B14F-4D97-AF65-F5344CB8AC3E}">
        <p14:creationId xmlns:p14="http://schemas.microsoft.com/office/powerpoint/2010/main" val="1699034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chemeClr val="bg1"/>
                </a:solidFill>
                <a:latin typeface="Calibri"/>
                <a:cs typeface="Calibri"/>
              </a:defRPr>
            </a:lvl1pPr>
          </a:lstStyle>
          <a:p>
            <a:r>
              <a:rPr lang="en-US"/>
              <a:t>Click to edit Master title style</a:t>
            </a:r>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7/21/2022</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extLst>
      <p:ext uri="{BB962C8B-B14F-4D97-AF65-F5344CB8AC3E}">
        <p14:creationId xmlns:p14="http://schemas.microsoft.com/office/powerpoint/2010/main" val="489352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7/21/2022</a:t>
            </a:fld>
            <a:endParaRPr lang="en-US" dirty="0"/>
          </a:p>
        </p:txBody>
      </p:sp>
    </p:spTree>
    <p:extLst>
      <p:ext uri="{BB962C8B-B14F-4D97-AF65-F5344CB8AC3E}">
        <p14:creationId xmlns:p14="http://schemas.microsoft.com/office/powerpoint/2010/main" val="2115362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37932"/>
            <a:ext cx="10972800" cy="1183071"/>
          </a:xfrm>
        </p:spPr>
        <p:txBody>
          <a:bodyPr anchor="t" anchorCtr="0"/>
          <a:lstStyle/>
          <a:p>
            <a:r>
              <a:rPr lang="en-US" dirty="0"/>
              <a:t>Click to edit Master title style</a:t>
            </a:r>
          </a:p>
        </p:txBody>
      </p:sp>
      <p:sp>
        <p:nvSpPr>
          <p:cNvPr id="3" name="Subtitle 2"/>
          <p:cNvSpPr>
            <a:spLocks noGrp="1"/>
          </p:cNvSpPr>
          <p:nvPr>
            <p:ph type="subTitle" idx="1" hasCustomPrompt="1"/>
          </p:nvPr>
        </p:nvSpPr>
        <p:spPr>
          <a:xfrm>
            <a:off x="609600" y="1624509"/>
            <a:ext cx="8534400" cy="861007"/>
          </a:xfrm>
        </p:spPr>
        <p:txBody>
          <a:bodyPr>
            <a:normAutofit/>
          </a:bodyPr>
          <a:lstStyle>
            <a:lvl1pPr marL="0" indent="0" algn="l">
              <a:buNone/>
              <a:defRPr sz="24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50258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Slide Number Placeholder 5"/>
          <p:cNvSpPr txBox="1">
            <a:spLocks/>
          </p:cNvSpPr>
          <p:nvPr userDrawn="1"/>
        </p:nvSpPr>
        <p:spPr>
          <a:xfrm>
            <a:off x="8737600" y="6422575"/>
            <a:ext cx="2844800" cy="435429"/>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bg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BD36B-AEC8-344A-9C63-E1AC44518D02}" type="slidenum">
              <a:rPr lang="en-US" sz="1000" smtClean="0">
                <a:solidFill>
                  <a:prstClr val="white"/>
                </a:solidFill>
              </a:rPr>
              <a:pPr/>
              <a:t>‹#›</a:t>
            </a:fld>
            <a:endParaRPr lang="en-US" sz="1000" dirty="0">
              <a:solidFill>
                <a:prstClr val="white"/>
              </a:solidFill>
            </a:endParaRPr>
          </a:p>
        </p:txBody>
      </p:sp>
    </p:spTree>
    <p:extLst>
      <p:ext uri="{BB962C8B-B14F-4D97-AF65-F5344CB8AC3E}">
        <p14:creationId xmlns:p14="http://schemas.microsoft.com/office/powerpoint/2010/main" val="4116228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Slide Number Placeholder 5"/>
          <p:cNvSpPr txBox="1">
            <a:spLocks/>
          </p:cNvSpPr>
          <p:nvPr userDrawn="1"/>
        </p:nvSpPr>
        <p:spPr>
          <a:xfrm>
            <a:off x="8737600" y="6422575"/>
            <a:ext cx="2844800" cy="435429"/>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bg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BD36B-AEC8-344A-9C63-E1AC44518D02}" type="slidenum">
              <a:rPr lang="en-US" sz="1000" smtClean="0">
                <a:solidFill>
                  <a:prstClr val="white"/>
                </a:solidFill>
              </a:rPr>
              <a:pPr/>
              <a:t>‹#›</a:t>
            </a:fld>
            <a:endParaRPr lang="en-US" sz="1000" dirty="0">
              <a:solidFill>
                <a:prstClr val="white"/>
              </a:solidFill>
            </a:endParaRPr>
          </a:p>
        </p:txBody>
      </p:sp>
    </p:spTree>
    <p:extLst>
      <p:ext uri="{BB962C8B-B14F-4D97-AF65-F5344CB8AC3E}">
        <p14:creationId xmlns:p14="http://schemas.microsoft.com/office/powerpoint/2010/main" val="4122305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bk object 17"/>
          <p:cNvSpPr/>
          <p:nvPr/>
        </p:nvSpPr>
        <p:spPr>
          <a:xfrm>
            <a:off x="0" y="6785161"/>
            <a:ext cx="12192000" cy="73025"/>
          </a:xfrm>
          <a:custGeom>
            <a:avLst/>
            <a:gdLst/>
            <a:ahLst/>
            <a:cxnLst/>
            <a:rect l="l" t="t" r="r" b="b"/>
            <a:pathLst>
              <a:path w="12192000" h="73025">
                <a:moveTo>
                  <a:pt x="12192000" y="0"/>
                </a:moveTo>
                <a:lnTo>
                  <a:pt x="0" y="0"/>
                </a:lnTo>
                <a:lnTo>
                  <a:pt x="0" y="72838"/>
                </a:lnTo>
                <a:lnTo>
                  <a:pt x="12192000" y="72838"/>
                </a:lnTo>
                <a:lnTo>
                  <a:pt x="12192000" y="0"/>
                </a:lnTo>
                <a:close/>
              </a:path>
            </a:pathLst>
          </a:custGeom>
          <a:solidFill>
            <a:srgbClr val="8ABF33"/>
          </a:solidFill>
        </p:spPr>
        <p:txBody>
          <a:bodyPr wrap="square" lIns="0" tIns="0" rIns="0" bIns="0" rtlCol="0"/>
          <a:lstStyle/>
          <a:p>
            <a:endParaRPr dirty="0"/>
          </a:p>
        </p:txBody>
      </p:sp>
      <p:sp>
        <p:nvSpPr>
          <p:cNvPr id="2" name="Holder 2"/>
          <p:cNvSpPr>
            <a:spLocks noGrp="1"/>
          </p:cNvSpPr>
          <p:nvPr>
            <p:ph type="title"/>
          </p:nvPr>
        </p:nvSpPr>
        <p:spPr>
          <a:xfrm>
            <a:off x="457605" y="5138420"/>
            <a:ext cx="11276789" cy="848360"/>
          </a:xfrm>
          <a:prstGeom prst="rect">
            <a:avLst/>
          </a:prstGeom>
        </p:spPr>
        <p:txBody>
          <a:bodyPr wrap="square" lIns="0" tIns="0" rIns="0" bIns="0">
            <a:spAutoFit/>
          </a:bodyPr>
          <a:lstStyle>
            <a:lvl1pPr>
              <a:defRPr sz="5400" b="1" i="0">
                <a:solidFill>
                  <a:schemeClr val="bg1"/>
                </a:solidFill>
                <a:latin typeface="Calibri"/>
                <a:cs typeface="Calibri"/>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7/21/2022</a:t>
            </a:fld>
            <a:endParaRPr lang="en-US" dirty="0"/>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dirty="0"/>
          </a:p>
        </p:txBody>
      </p:sp>
      <p:pic>
        <p:nvPicPr>
          <p:cNvPr id="7" name="Picture 6">
            <a:extLst>
              <a:ext uri="{FF2B5EF4-FFF2-40B4-BE49-F238E27FC236}">
                <a16:creationId xmlns:a16="http://schemas.microsoft.com/office/drawing/2014/main" id="{A036A8FD-F98E-9346-A505-2B472435C790}"/>
              </a:ext>
            </a:extLst>
          </p:cNvPr>
          <p:cNvPicPr>
            <a:picLocks noChangeAspect="1"/>
          </p:cNvPicPr>
          <p:nvPr userDrawn="1"/>
        </p:nvPicPr>
        <p:blipFill>
          <a:blip r:embed="rId10"/>
          <a:stretch>
            <a:fillRect/>
          </a:stretch>
        </p:blipFill>
        <p:spPr>
          <a:xfrm>
            <a:off x="9481458" y="6408784"/>
            <a:ext cx="1643744" cy="281211"/>
          </a:xfrm>
          <a:prstGeom prst="rect">
            <a:avLst/>
          </a:prstGeom>
        </p:spPr>
      </p:pic>
    </p:spTree>
    <p:extLst>
      <p:ext uri="{BB962C8B-B14F-4D97-AF65-F5344CB8AC3E}">
        <p14:creationId xmlns:p14="http://schemas.microsoft.com/office/powerpoint/2010/main" val="349965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2" r:id="rId6"/>
    <p:sldLayoutId id="2147483701" r:id="rId7"/>
    <p:sldLayoutId id="2147483702" r:id="rId8"/>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about:blank"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319670"/>
            <a:ext cx="12192000" cy="369332"/>
          </a:xfrm>
          <a:prstGeom prst="rect">
            <a:avLst/>
          </a:prstGeom>
          <a:solidFill>
            <a:schemeClr val="bg1">
              <a:alpha val="40000"/>
            </a:schemeClr>
          </a:solidFill>
        </p:spPr>
        <p:txBody>
          <a:bodyPr wrap="square" rtlCol="0">
            <a:spAutoFit/>
          </a:bodyPr>
          <a:lstStyle/>
          <a:p>
            <a:endParaRPr lang="en-US" dirty="0"/>
          </a:p>
        </p:txBody>
      </p:sp>
      <p:sp>
        <p:nvSpPr>
          <p:cNvPr id="2" name="Title 1"/>
          <p:cNvSpPr>
            <a:spLocks noGrp="1"/>
          </p:cNvSpPr>
          <p:nvPr>
            <p:ph type="ctrTitle"/>
          </p:nvPr>
        </p:nvSpPr>
        <p:spPr>
          <a:xfrm>
            <a:off x="208561" y="317733"/>
            <a:ext cx="11409429" cy="1183071"/>
          </a:xfrm>
        </p:spPr>
        <p:txBody>
          <a:bodyPr>
            <a:noAutofit/>
          </a:bodyPr>
          <a:lstStyle/>
          <a:p>
            <a:r>
              <a:rPr lang="en-US" sz="2400" dirty="0"/>
              <a:t>MCM </a:t>
            </a:r>
            <a:endParaRPr lang="en-US" dirty="0"/>
          </a:p>
        </p:txBody>
      </p:sp>
      <p:sp>
        <p:nvSpPr>
          <p:cNvPr id="8" name="Subtitle 7">
            <a:extLst>
              <a:ext uri="{FF2B5EF4-FFF2-40B4-BE49-F238E27FC236}">
                <a16:creationId xmlns:a16="http://schemas.microsoft.com/office/drawing/2014/main" id="{09AAEF3D-0835-E94F-BF94-E54B45818D5C}"/>
              </a:ext>
            </a:extLst>
          </p:cNvPr>
          <p:cNvSpPr>
            <a:spLocks noGrp="1"/>
          </p:cNvSpPr>
          <p:nvPr>
            <p:ph type="subTitle" idx="1"/>
          </p:nvPr>
        </p:nvSpPr>
        <p:spPr>
          <a:xfrm>
            <a:off x="875345" y="2217692"/>
            <a:ext cx="10441310" cy="2422616"/>
          </a:xfrm>
        </p:spPr>
        <p:txBody>
          <a:bodyPr>
            <a:normAutofit/>
          </a:bodyPr>
          <a:lstStyle/>
          <a:p>
            <a:pPr algn="ctr"/>
            <a:r>
              <a:rPr lang="en-IN" sz="2800" b="1" kern="1200" dirty="0">
                <a:solidFill>
                  <a:schemeClr val="tx2"/>
                </a:solidFill>
                <a:latin typeface="Arial"/>
                <a:ea typeface="+mj-ea"/>
                <a:cs typeface="Arial"/>
              </a:rPr>
              <a:t> </a:t>
            </a:r>
          </a:p>
          <a:p>
            <a:pPr algn="ctr"/>
            <a:r>
              <a:rPr lang="en-IN" sz="4400" b="1" kern="1200" dirty="0">
                <a:solidFill>
                  <a:schemeClr val="tx2"/>
                </a:solidFill>
                <a:latin typeface="Arial"/>
                <a:ea typeface="+mj-ea"/>
                <a:cs typeface="Arial"/>
              </a:rPr>
              <a:t>Contact Center Implementation- Training Document</a:t>
            </a:r>
            <a:endParaRPr lang="en-AE" sz="4400" b="1" kern="1200" dirty="0">
              <a:solidFill>
                <a:schemeClr val="tx2"/>
              </a:solidFill>
              <a:latin typeface="Arial"/>
              <a:ea typeface="+mj-ea"/>
              <a:cs typeface="Arial"/>
            </a:endParaRPr>
          </a:p>
        </p:txBody>
      </p:sp>
      <p:pic>
        <p:nvPicPr>
          <p:cNvPr id="6" name="image4.png">
            <a:extLst>
              <a:ext uri="{FF2B5EF4-FFF2-40B4-BE49-F238E27FC236}">
                <a16:creationId xmlns:a16="http://schemas.microsoft.com/office/drawing/2014/main" id="{37D3AFE3-11E0-1145-B571-9750F4A2AF83}"/>
              </a:ext>
            </a:extLst>
          </p:cNvPr>
          <p:cNvPicPr>
            <a:picLocks noChangeAspect="1"/>
          </p:cNvPicPr>
          <p:nvPr/>
        </p:nvPicPr>
        <p:blipFill>
          <a:blip r:embed="rId2" cstate="print"/>
          <a:stretch>
            <a:fillRect/>
          </a:stretch>
        </p:blipFill>
        <p:spPr>
          <a:xfrm>
            <a:off x="4987762" y="1378804"/>
            <a:ext cx="1851025" cy="620395"/>
          </a:xfrm>
          <a:prstGeom prst="rect">
            <a:avLst/>
          </a:prstGeom>
        </p:spPr>
      </p:pic>
    </p:spTree>
    <p:extLst>
      <p:ext uri="{BB962C8B-B14F-4D97-AF65-F5344CB8AC3E}">
        <p14:creationId xmlns:p14="http://schemas.microsoft.com/office/powerpoint/2010/main" val="1635571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738664"/>
          </a:xfrm>
        </p:spPr>
        <p:txBody>
          <a:bodyPr/>
          <a:lstStyle/>
          <a:p>
            <a:r>
              <a:rPr lang="en-IN" sz="4800" dirty="0">
                <a:solidFill>
                  <a:srgbClr val="1D3E65"/>
                </a:solidFill>
              </a:rPr>
              <a:t>  Finesse Agent Screen – My History</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577340"/>
            <a:ext cx="10972800" cy="1384995"/>
          </a:xfrm>
        </p:spPr>
        <p:txBody>
          <a:bodyPr/>
          <a:lstStyle/>
          <a:p>
            <a:pPr marL="285750" indent="-285750">
              <a:buFont typeface="Arial" panose="020B0604020202020204" pitchFamily="34" charset="0"/>
              <a:buChar char="•"/>
            </a:pPr>
            <a:r>
              <a:rPr lang="en-US" b="0" i="0" dirty="0">
                <a:solidFill>
                  <a:srgbClr val="494949"/>
                </a:solidFill>
                <a:effectLst/>
                <a:latin typeface="Verlag"/>
              </a:rPr>
              <a:t>The My History screen has two parts: </a:t>
            </a:r>
          </a:p>
          <a:p>
            <a:pPr marL="742950" lvl="1" indent="-285750">
              <a:buFont typeface="Arial" panose="020B0604020202020204" pitchFamily="34" charset="0"/>
              <a:buChar char="•"/>
            </a:pPr>
            <a:r>
              <a:rPr lang="en-US" b="0" i="0" dirty="0">
                <a:solidFill>
                  <a:srgbClr val="494949"/>
                </a:solidFill>
                <a:effectLst/>
                <a:latin typeface="Verlag"/>
              </a:rPr>
              <a:t>Recent Call History [ list all incoming and outgoing calls since midnight]</a:t>
            </a:r>
          </a:p>
          <a:p>
            <a:pPr marL="742950" lvl="1" indent="-285750">
              <a:buFont typeface="Arial" panose="020B0604020202020204" pitchFamily="34" charset="0"/>
              <a:buChar char="•"/>
            </a:pPr>
            <a:r>
              <a:rPr lang="en-US" b="0" i="0" dirty="0">
                <a:solidFill>
                  <a:srgbClr val="494949"/>
                </a:solidFill>
                <a:effectLst/>
                <a:latin typeface="Verlag"/>
              </a:rPr>
              <a:t>Recent State History</a:t>
            </a:r>
            <a:r>
              <a:rPr lang="en-IN" b="0" i="0" dirty="0">
                <a:solidFill>
                  <a:srgbClr val="494949"/>
                </a:solidFill>
                <a:effectLst/>
                <a:latin typeface="Verlag"/>
              </a:rPr>
              <a:t> [</a:t>
            </a:r>
            <a:r>
              <a:rPr lang="en-US" b="0" i="0" dirty="0">
                <a:solidFill>
                  <a:srgbClr val="494949"/>
                </a:solidFill>
                <a:effectLst/>
                <a:latin typeface="Verlag"/>
              </a:rPr>
              <a:t>list all your state changes since midnight]</a:t>
            </a:r>
            <a:endParaRPr lang="en-IN" dirty="0"/>
          </a:p>
          <a:p>
            <a:pPr marL="285750" indent="-285750">
              <a:buFont typeface="Arial" panose="020B0604020202020204" pitchFamily="34" charset="0"/>
              <a:buChar char="•"/>
            </a:pPr>
            <a:endParaRPr lang="en-IN" dirty="0"/>
          </a:p>
          <a:p>
            <a:r>
              <a:rPr lang="en-IN" dirty="0"/>
              <a:t>	</a:t>
            </a:r>
          </a:p>
        </p:txBody>
      </p:sp>
      <p:pic>
        <p:nvPicPr>
          <p:cNvPr id="6" name="Picture 5">
            <a:extLst>
              <a:ext uri="{FF2B5EF4-FFF2-40B4-BE49-F238E27FC236}">
                <a16:creationId xmlns:a16="http://schemas.microsoft.com/office/drawing/2014/main" id="{73225E50-0A15-85A5-76AF-C852C1801AEC}"/>
              </a:ext>
            </a:extLst>
          </p:cNvPr>
          <p:cNvPicPr>
            <a:picLocks noChangeAspect="1"/>
          </p:cNvPicPr>
          <p:nvPr/>
        </p:nvPicPr>
        <p:blipFill rotWithShape="1">
          <a:blip r:embed="rId2"/>
          <a:srcRect t="4354" b="10059"/>
          <a:stretch/>
        </p:blipFill>
        <p:spPr bwMode="auto">
          <a:xfrm>
            <a:off x="609601" y="2612571"/>
            <a:ext cx="9980644" cy="3489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75454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848360"/>
          </a:xfrm>
        </p:spPr>
        <p:txBody>
          <a:bodyPr/>
          <a:lstStyle/>
          <a:p>
            <a:r>
              <a:rPr lang="en-IN" dirty="0">
                <a:solidFill>
                  <a:srgbClr val="1D3E65"/>
                </a:solidFill>
              </a:rPr>
              <a:t>Finesse Agent Screen – My Statistics</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623993"/>
            <a:ext cx="10972800" cy="553998"/>
          </a:xfrm>
        </p:spPr>
        <p:txBody>
          <a:bodyPr/>
          <a:lstStyle/>
          <a:p>
            <a:pPr marL="285750" indent="-285750">
              <a:buFont typeface="Arial" panose="020B0604020202020204" pitchFamily="34" charset="0"/>
              <a:buChar char="•"/>
            </a:pPr>
            <a:r>
              <a:rPr lang="en-US" b="0" i="0" dirty="0">
                <a:solidFill>
                  <a:srgbClr val="494949"/>
                </a:solidFill>
                <a:effectLst/>
                <a:latin typeface="Verlag"/>
              </a:rPr>
              <a:t>My Statistics provides data on your agent telephone line since midnight</a:t>
            </a:r>
            <a:endParaRPr lang="en-IN" dirty="0"/>
          </a:p>
          <a:p>
            <a:r>
              <a:rPr lang="en-IN" dirty="0"/>
              <a:t>	</a:t>
            </a:r>
          </a:p>
        </p:txBody>
      </p:sp>
      <p:pic>
        <p:nvPicPr>
          <p:cNvPr id="7" name="Picture 6">
            <a:extLst>
              <a:ext uri="{FF2B5EF4-FFF2-40B4-BE49-F238E27FC236}">
                <a16:creationId xmlns:a16="http://schemas.microsoft.com/office/drawing/2014/main" id="{03F90F74-3BF3-8956-06AE-28DF264C7130}"/>
              </a:ext>
            </a:extLst>
          </p:cNvPr>
          <p:cNvPicPr>
            <a:picLocks noChangeAspect="1"/>
          </p:cNvPicPr>
          <p:nvPr/>
        </p:nvPicPr>
        <p:blipFill>
          <a:blip r:embed="rId2"/>
          <a:stretch>
            <a:fillRect/>
          </a:stretch>
        </p:blipFill>
        <p:spPr>
          <a:xfrm>
            <a:off x="609600" y="2258009"/>
            <a:ext cx="10176588" cy="32730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86417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761594" y="1931904"/>
            <a:ext cx="10556439" cy="4207640"/>
          </a:xfrm>
        </p:spPr>
        <p:txBody>
          <a:bodyPr/>
          <a:lstStyle/>
          <a:p>
            <a:pPr algn="l"/>
            <a:r>
              <a:rPr lang="en-US" b="0" i="0" dirty="0">
                <a:solidFill>
                  <a:srgbClr val="494949"/>
                </a:solidFill>
                <a:effectLst/>
                <a:latin typeface="Verlag"/>
              </a:rPr>
              <a:t>Agents manage their Ready (available for calls) and Not Ready (unavailable for calls) states</a:t>
            </a:r>
          </a:p>
          <a:p>
            <a:pPr algn="l"/>
            <a:r>
              <a:rPr lang="en-US" b="1" dirty="0">
                <a:solidFill>
                  <a:srgbClr val="494949"/>
                </a:solidFill>
                <a:latin typeface="Verlag"/>
              </a:rPr>
              <a:t>Note:</a:t>
            </a:r>
          </a:p>
          <a:p>
            <a:pPr algn="l"/>
            <a:r>
              <a:rPr lang="en-US" dirty="0">
                <a:solidFill>
                  <a:srgbClr val="494949"/>
                </a:solidFill>
                <a:latin typeface="Verlag"/>
              </a:rPr>
              <a:t>Supervisors can c</a:t>
            </a:r>
            <a:r>
              <a:rPr lang="en-US" b="0" i="0" dirty="0">
                <a:solidFill>
                  <a:srgbClr val="494949"/>
                </a:solidFill>
                <a:effectLst/>
                <a:latin typeface="Verlag"/>
              </a:rPr>
              <a:t>hange agent state remotely</a:t>
            </a:r>
            <a:endParaRPr lang="en-US" dirty="0">
              <a:solidFill>
                <a:srgbClr val="494949"/>
              </a:solidFill>
              <a:latin typeface="Verlag"/>
            </a:endParaRPr>
          </a:p>
          <a:p>
            <a:pPr algn="l"/>
            <a:r>
              <a:rPr lang="en-US" b="1" dirty="0">
                <a:solidFill>
                  <a:srgbClr val="494949"/>
                </a:solidFill>
                <a:latin typeface="Verlag"/>
              </a:rPr>
              <a:t>Ready</a:t>
            </a:r>
          </a:p>
          <a:p>
            <a:pPr algn="l"/>
            <a:r>
              <a:rPr lang="en-US" b="0" i="0" dirty="0">
                <a:solidFill>
                  <a:srgbClr val="494949"/>
                </a:solidFill>
                <a:effectLst/>
                <a:latin typeface="Verlag"/>
              </a:rPr>
              <a:t>To accept incoming calls, select Ready from the Agent State drop-down</a:t>
            </a:r>
          </a:p>
          <a:p>
            <a:pPr algn="l"/>
            <a:endParaRPr lang="en-US" b="0" i="0" dirty="0">
              <a:solidFill>
                <a:srgbClr val="494949"/>
              </a:solidFill>
              <a:effectLst/>
              <a:latin typeface="Verlag"/>
            </a:endParaRPr>
          </a:p>
          <a:p>
            <a:pPr algn="l"/>
            <a:endParaRPr lang="en-US" dirty="0">
              <a:solidFill>
                <a:srgbClr val="494949"/>
              </a:solidFill>
              <a:latin typeface="Verlag"/>
            </a:endParaRPr>
          </a:p>
          <a:p>
            <a:pPr algn="l"/>
            <a:endParaRPr lang="en-US" b="0" i="0" dirty="0">
              <a:solidFill>
                <a:srgbClr val="494949"/>
              </a:solidFill>
              <a:effectLst/>
              <a:latin typeface="Verlag"/>
            </a:endParaRPr>
          </a:p>
          <a:p>
            <a:pPr algn="l"/>
            <a:endParaRPr lang="en-US" dirty="0">
              <a:solidFill>
                <a:srgbClr val="494949"/>
              </a:solidFill>
              <a:latin typeface="Verlag"/>
            </a:endParaRPr>
          </a:p>
          <a:p>
            <a:pPr algn="l"/>
            <a:endParaRPr lang="en-US" b="0" i="0" dirty="0">
              <a:solidFill>
                <a:srgbClr val="494949"/>
              </a:solidFill>
              <a:effectLst/>
              <a:latin typeface="Verlag"/>
            </a:endParaRPr>
          </a:p>
          <a:p>
            <a:pPr algn="l"/>
            <a:endParaRPr lang="en-US" b="0" i="0" dirty="0">
              <a:solidFill>
                <a:srgbClr val="494949"/>
              </a:solidFill>
              <a:effectLst/>
              <a:latin typeface="Verlag"/>
            </a:endParaRPr>
          </a:p>
          <a:p>
            <a:pPr algn="l"/>
            <a:endParaRPr lang="en-US" b="0" i="0" dirty="0">
              <a:solidFill>
                <a:srgbClr val="494949"/>
              </a:solidFill>
              <a:effectLst/>
              <a:latin typeface="Verlag"/>
            </a:endParaRPr>
          </a:p>
          <a:p>
            <a:pPr algn="l"/>
            <a:r>
              <a:rPr lang="en-US" b="1" i="0" dirty="0">
                <a:solidFill>
                  <a:srgbClr val="494949"/>
                </a:solidFill>
                <a:effectLst/>
                <a:latin typeface="Verlag"/>
              </a:rPr>
              <a:t>Reserved, Talking, and Wrap-Up</a:t>
            </a:r>
          </a:p>
          <a:p>
            <a:pPr algn="l"/>
            <a:r>
              <a:rPr lang="en-US" b="0" i="0" dirty="0">
                <a:solidFill>
                  <a:srgbClr val="494949"/>
                </a:solidFill>
                <a:effectLst/>
                <a:latin typeface="Verlag"/>
              </a:rPr>
              <a:t>These are automatic state changes. Reserved is only active when the agent is receiving a call from the queue</a:t>
            </a:r>
          </a:p>
          <a:p>
            <a:pPr algn="l"/>
            <a:endParaRPr lang="en-US" dirty="0">
              <a:solidFill>
                <a:srgbClr val="494949"/>
              </a:solidFill>
              <a:latin typeface="Verlag"/>
            </a:endParaRPr>
          </a:p>
          <a:p>
            <a:pPr algn="l"/>
            <a:endParaRPr lang="en-US" dirty="0">
              <a:solidFill>
                <a:srgbClr val="494949"/>
              </a:solidFill>
              <a:latin typeface="Verlag"/>
            </a:endParaRPr>
          </a:p>
          <a:p>
            <a:endParaRPr lang="en-IN" dirty="0"/>
          </a:p>
        </p:txBody>
      </p:sp>
      <p:sp>
        <p:nvSpPr>
          <p:cNvPr id="2" name="Rectangle 1">
            <a:extLst>
              <a:ext uri="{FF2B5EF4-FFF2-40B4-BE49-F238E27FC236}">
                <a16:creationId xmlns:a16="http://schemas.microsoft.com/office/drawing/2014/main" id="{36EAB326-A750-FE56-9B77-98D81A49A9FA}"/>
              </a:ext>
            </a:extLst>
          </p:cNvPr>
          <p:cNvSpPr/>
          <p:nvPr/>
        </p:nvSpPr>
        <p:spPr>
          <a:xfrm>
            <a:off x="609600" y="506139"/>
            <a:ext cx="7804829" cy="923330"/>
          </a:xfrm>
          <a:prstGeom prst="rect">
            <a:avLst/>
          </a:prstGeom>
        </p:spPr>
        <p:txBody>
          <a:bodyPr wrap="none">
            <a:spAutoFit/>
          </a:bodyPr>
          <a:lstStyle/>
          <a:p>
            <a:r>
              <a:rPr lang="en-IN" sz="5400" b="1" dirty="0">
                <a:solidFill>
                  <a:srgbClr val="1D3E65"/>
                </a:solidFill>
                <a:latin typeface="Calibri"/>
                <a:ea typeface="+mj-ea"/>
                <a:cs typeface="Calibri"/>
              </a:rPr>
              <a:t>Changing states in Finesse </a:t>
            </a:r>
            <a:endParaRPr lang="en-AE" sz="5400" b="1" dirty="0">
              <a:solidFill>
                <a:srgbClr val="1D3E65"/>
              </a:solidFill>
              <a:latin typeface="Calibri"/>
              <a:ea typeface="+mj-ea"/>
              <a:cs typeface="Calibri"/>
            </a:endParaRPr>
          </a:p>
        </p:txBody>
      </p:sp>
      <p:pic>
        <p:nvPicPr>
          <p:cNvPr id="9" name="Picture 8">
            <a:extLst>
              <a:ext uri="{FF2B5EF4-FFF2-40B4-BE49-F238E27FC236}">
                <a16:creationId xmlns:a16="http://schemas.microsoft.com/office/drawing/2014/main" id="{0710C8A5-5FD9-8963-8114-F63DAB3A0E6E}"/>
              </a:ext>
            </a:extLst>
          </p:cNvPr>
          <p:cNvPicPr>
            <a:picLocks noChangeAspect="1"/>
          </p:cNvPicPr>
          <p:nvPr/>
        </p:nvPicPr>
        <p:blipFill>
          <a:blip r:embed="rId2"/>
          <a:stretch>
            <a:fillRect/>
          </a:stretch>
        </p:blipFill>
        <p:spPr>
          <a:xfrm>
            <a:off x="3033713" y="3742255"/>
            <a:ext cx="2779259" cy="9550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03964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848360"/>
          </a:xfrm>
        </p:spPr>
        <p:txBody>
          <a:bodyPr/>
          <a:lstStyle/>
          <a:p>
            <a:r>
              <a:rPr lang="en-IN" dirty="0">
                <a:solidFill>
                  <a:srgbClr val="1D3E65"/>
                </a:solidFill>
              </a:rPr>
              <a:t>Making Calls in Finesse</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577340"/>
            <a:ext cx="10972800" cy="1384995"/>
          </a:xfrm>
        </p:spPr>
        <p:txBody>
          <a:bodyPr/>
          <a:lstStyle/>
          <a:p>
            <a:pPr algn="l"/>
            <a:r>
              <a:rPr lang="en-US" b="0" i="0" dirty="0">
                <a:solidFill>
                  <a:srgbClr val="494949"/>
                </a:solidFill>
                <a:effectLst/>
                <a:latin typeface="Verlag"/>
              </a:rPr>
              <a:t>By using Finesse for your outgoing calls, you will have access to your team's phonebook.</a:t>
            </a:r>
          </a:p>
          <a:p>
            <a:pPr marL="285750" indent="-285750" algn="l">
              <a:buFont typeface="Arial" panose="020B0604020202020204" pitchFamily="34" charset="0"/>
              <a:buChar char="•"/>
            </a:pPr>
            <a:r>
              <a:rPr lang="en-US" b="0" i="0" dirty="0">
                <a:solidFill>
                  <a:srgbClr val="494949"/>
                </a:solidFill>
                <a:effectLst/>
                <a:latin typeface="Verlag"/>
              </a:rPr>
              <a:t> You can dial by manual entry or the phonebook. </a:t>
            </a:r>
          </a:p>
          <a:p>
            <a:pPr marL="285750" indent="-285750" algn="l">
              <a:buFont typeface="Arial" panose="020B0604020202020204" pitchFamily="34" charset="0"/>
              <a:buChar char="•"/>
            </a:pPr>
            <a:r>
              <a:rPr lang="en-US" b="0" i="0" dirty="0">
                <a:solidFill>
                  <a:srgbClr val="494949"/>
                </a:solidFill>
                <a:effectLst/>
                <a:latin typeface="Verlag"/>
              </a:rPr>
              <a:t>For both methods, you will need to select the Dialer icon from the top row.</a:t>
            </a:r>
          </a:p>
          <a:p>
            <a:endParaRPr lang="en-IN" dirty="0"/>
          </a:p>
          <a:p>
            <a:endParaRPr lang="en-IN" dirty="0"/>
          </a:p>
        </p:txBody>
      </p:sp>
      <p:pic>
        <p:nvPicPr>
          <p:cNvPr id="6" name="Picture 5">
            <a:extLst>
              <a:ext uri="{FF2B5EF4-FFF2-40B4-BE49-F238E27FC236}">
                <a16:creationId xmlns:a16="http://schemas.microsoft.com/office/drawing/2014/main" id="{C90F7803-8692-0BCD-4940-BBE447FB37B5}"/>
              </a:ext>
            </a:extLst>
          </p:cNvPr>
          <p:cNvPicPr>
            <a:picLocks noChangeAspect="1"/>
          </p:cNvPicPr>
          <p:nvPr/>
        </p:nvPicPr>
        <p:blipFill>
          <a:blip r:embed="rId2"/>
          <a:stretch>
            <a:fillRect/>
          </a:stretch>
        </p:blipFill>
        <p:spPr>
          <a:xfrm>
            <a:off x="3352313" y="2668554"/>
            <a:ext cx="4298789" cy="35670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7575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848360"/>
          </a:xfrm>
        </p:spPr>
        <p:txBody>
          <a:bodyPr/>
          <a:lstStyle/>
          <a:p>
            <a:r>
              <a:rPr lang="en-IN" dirty="0">
                <a:solidFill>
                  <a:srgbClr val="1D3E65"/>
                </a:solidFill>
              </a:rPr>
              <a:t>Finesse Logout</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577340"/>
            <a:ext cx="10972800" cy="1384995"/>
          </a:xfrm>
        </p:spPr>
        <p:txBody>
          <a:bodyPr/>
          <a:lstStyle/>
          <a:p>
            <a:pPr marL="285750" indent="-285750">
              <a:buFont typeface="Arial" panose="020B0604020202020204" pitchFamily="34" charset="0"/>
              <a:buChar char="•"/>
            </a:pPr>
            <a:r>
              <a:rPr lang="en-US" dirty="0"/>
              <a:t>Make your self not ready </a:t>
            </a:r>
          </a:p>
          <a:p>
            <a:pPr marL="285750" indent="-285750">
              <a:buFont typeface="Arial" panose="020B0604020202020204" pitchFamily="34" charset="0"/>
              <a:buChar char="•"/>
            </a:pPr>
            <a:r>
              <a:rPr lang="en-US" dirty="0"/>
              <a:t>Go to the identity icon in the right corner of the Finesse Desktop and choose sign out.</a:t>
            </a:r>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8D2F0E8F-C29C-E4F1-29F1-CA7B778F8F3C}"/>
              </a:ext>
            </a:extLst>
          </p:cNvPr>
          <p:cNvPicPr>
            <a:picLocks noChangeAspect="1"/>
          </p:cNvPicPr>
          <p:nvPr/>
        </p:nvPicPr>
        <p:blipFill rotWithShape="1">
          <a:blip r:embed="rId2"/>
          <a:srcRect b="27902"/>
          <a:stretch/>
        </p:blipFill>
        <p:spPr>
          <a:xfrm>
            <a:off x="718457" y="2789853"/>
            <a:ext cx="10049070" cy="19034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61820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3978AC-1A3A-E3F7-4838-9BBB392793F0}"/>
              </a:ext>
            </a:extLst>
          </p:cNvPr>
          <p:cNvSpPr>
            <a:spLocks noGrp="1"/>
          </p:cNvSpPr>
          <p:nvPr>
            <p:ph type="body" idx="1"/>
          </p:nvPr>
        </p:nvSpPr>
        <p:spPr>
          <a:xfrm>
            <a:off x="1660849" y="1642189"/>
            <a:ext cx="8966717" cy="2462213"/>
          </a:xfrm>
        </p:spPr>
        <p:txBody>
          <a:bodyPr/>
          <a:lstStyle/>
          <a:p>
            <a:r>
              <a:rPr lang="en-IN" sz="8000" dirty="0">
                <a:solidFill>
                  <a:srgbClr val="1D3E65"/>
                </a:solidFill>
                <a:latin typeface="+mj-lt"/>
              </a:rPr>
              <a:t>Finesse Supervisor Screens</a:t>
            </a:r>
            <a:endParaRPr lang="en-IN" sz="4800" dirty="0">
              <a:latin typeface="+mj-lt"/>
            </a:endParaRPr>
          </a:p>
        </p:txBody>
      </p:sp>
    </p:spTree>
    <p:extLst>
      <p:ext uri="{BB962C8B-B14F-4D97-AF65-F5344CB8AC3E}">
        <p14:creationId xmlns:p14="http://schemas.microsoft.com/office/powerpoint/2010/main" val="1527587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5C4564-1043-88D8-7D2B-35D66DC73AA5}"/>
              </a:ext>
            </a:extLst>
          </p:cNvPr>
          <p:cNvSpPr>
            <a:spLocks noGrp="1"/>
          </p:cNvSpPr>
          <p:nvPr>
            <p:ph type="body" idx="1"/>
          </p:nvPr>
        </p:nvSpPr>
        <p:spPr>
          <a:xfrm>
            <a:off x="609600" y="1577340"/>
            <a:ext cx="10972800" cy="3046988"/>
          </a:xfrm>
        </p:spPr>
        <p:txBody>
          <a:bodyPr/>
          <a:lstStyle/>
          <a:p>
            <a:pPr marL="285750" indent="-285750">
              <a:buFont typeface="Arial" panose="020B0604020202020204" pitchFamily="34" charset="0"/>
              <a:buChar char="•"/>
            </a:pPr>
            <a:r>
              <a:rPr lang="en-AE" sz="3600" dirty="0">
                <a:solidFill>
                  <a:srgbClr val="1D3E65"/>
                </a:solidFill>
                <a:latin typeface="Calibri"/>
                <a:ea typeface="+mj-ea"/>
                <a:cs typeface="Calibri"/>
              </a:rPr>
              <a:t>Supervisor Login</a:t>
            </a:r>
          </a:p>
          <a:p>
            <a:pPr marL="285750" indent="-285750">
              <a:buFont typeface="Arial" panose="020B0604020202020204" pitchFamily="34" charset="0"/>
              <a:buChar char="•"/>
            </a:pPr>
            <a:r>
              <a:rPr lang="en-AE" sz="3600" dirty="0">
                <a:solidFill>
                  <a:srgbClr val="1D3E65"/>
                </a:solidFill>
                <a:latin typeface="Calibri"/>
                <a:ea typeface="+mj-ea"/>
                <a:cs typeface="Calibri"/>
              </a:rPr>
              <a:t>Supervisor – Manage Team</a:t>
            </a:r>
          </a:p>
          <a:p>
            <a:pPr marL="285750" indent="-285750">
              <a:buFont typeface="Arial" panose="020B0604020202020204" pitchFamily="34" charset="0"/>
              <a:buChar char="•"/>
            </a:pPr>
            <a:r>
              <a:rPr lang="en-AE" sz="3600" dirty="0">
                <a:solidFill>
                  <a:srgbClr val="1D3E65"/>
                </a:solidFill>
                <a:latin typeface="Calibri"/>
                <a:ea typeface="+mj-ea"/>
                <a:cs typeface="Calibri"/>
              </a:rPr>
              <a:t>Supervisor - My History</a:t>
            </a:r>
          </a:p>
          <a:p>
            <a:pPr marL="285750" indent="-285750">
              <a:buFont typeface="Arial" panose="020B0604020202020204" pitchFamily="34" charset="0"/>
              <a:buChar char="•"/>
            </a:pPr>
            <a:r>
              <a:rPr lang="en-AE" sz="3600" dirty="0">
                <a:solidFill>
                  <a:srgbClr val="1D3E65"/>
                </a:solidFill>
                <a:latin typeface="Calibri"/>
                <a:ea typeface="+mj-ea"/>
                <a:cs typeface="Calibri"/>
              </a:rPr>
              <a:t>Supervisor -  Queue Data</a:t>
            </a:r>
          </a:p>
          <a:p>
            <a:pPr marL="285750" indent="-285750">
              <a:buFont typeface="Arial" panose="020B0604020202020204" pitchFamily="34" charset="0"/>
              <a:buChar char="•"/>
            </a:pPr>
            <a:r>
              <a:rPr lang="en-AE" sz="3600" dirty="0">
                <a:solidFill>
                  <a:srgbClr val="1D3E65"/>
                </a:solidFill>
                <a:latin typeface="Calibri"/>
                <a:ea typeface="+mj-ea"/>
                <a:cs typeface="Calibri"/>
              </a:rPr>
              <a:t>Supervisor – Team Data</a:t>
            </a:r>
            <a:endParaRPr lang="en-AE" dirty="0"/>
          </a:p>
          <a:p>
            <a:endParaRPr lang="en-AE" dirty="0"/>
          </a:p>
        </p:txBody>
      </p:sp>
      <p:sp>
        <p:nvSpPr>
          <p:cNvPr id="4" name="Title 3">
            <a:extLst>
              <a:ext uri="{FF2B5EF4-FFF2-40B4-BE49-F238E27FC236}">
                <a16:creationId xmlns:a16="http://schemas.microsoft.com/office/drawing/2014/main" id="{8DB68E95-B2C8-6844-1B85-FFF92C2152B4}"/>
              </a:ext>
            </a:extLst>
          </p:cNvPr>
          <p:cNvSpPr>
            <a:spLocks noGrp="1"/>
          </p:cNvSpPr>
          <p:nvPr>
            <p:ph type="title"/>
          </p:nvPr>
        </p:nvSpPr>
        <p:spPr>
          <a:xfrm>
            <a:off x="457605" y="407800"/>
            <a:ext cx="11276789" cy="848360"/>
          </a:xfrm>
        </p:spPr>
        <p:txBody>
          <a:bodyPr/>
          <a:lstStyle/>
          <a:p>
            <a:r>
              <a:rPr lang="en-IN" dirty="0">
                <a:solidFill>
                  <a:srgbClr val="1D3E65"/>
                </a:solidFill>
              </a:rPr>
              <a:t>Finesse Supervisor Screens</a:t>
            </a:r>
          </a:p>
        </p:txBody>
      </p:sp>
    </p:spTree>
    <p:extLst>
      <p:ext uri="{BB962C8B-B14F-4D97-AF65-F5344CB8AC3E}">
        <p14:creationId xmlns:p14="http://schemas.microsoft.com/office/powerpoint/2010/main" val="512714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848360"/>
          </a:xfrm>
        </p:spPr>
        <p:txBody>
          <a:bodyPr/>
          <a:lstStyle/>
          <a:p>
            <a:r>
              <a:rPr lang="en-IN" dirty="0">
                <a:solidFill>
                  <a:srgbClr val="1D3E65"/>
                </a:solidFill>
              </a:rPr>
              <a:t>Supervisor Login</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256160"/>
            <a:ext cx="10185918" cy="2014653"/>
          </a:xfrm>
        </p:spPr>
        <p:txBody>
          <a:bodyPr/>
          <a:lstStyle/>
          <a:p>
            <a:pPr marL="285750" indent="-285750">
              <a:buFont typeface="Arial" panose="020B0604020202020204" pitchFamily="34" charset="0"/>
              <a:buChar char="•"/>
            </a:pPr>
            <a:r>
              <a:rPr lang="en-IN" dirty="0"/>
              <a:t>Supervisor can Login to Finesse Desktop by providing the finesse Desktop URL and his supervisor Credentials</a:t>
            </a:r>
          </a:p>
          <a:p>
            <a:r>
              <a:rPr lang="en-IN" dirty="0"/>
              <a:t>Below are the different gadgets available for a Supervisor</a:t>
            </a:r>
          </a:p>
          <a:p>
            <a:pPr marL="285750" indent="-285750">
              <a:buFont typeface="Arial" panose="020B0604020202020204" pitchFamily="34" charset="0"/>
              <a:buChar char="•"/>
            </a:pPr>
            <a:r>
              <a:rPr lang="en-IN" dirty="0"/>
              <a:t>Manage Team</a:t>
            </a:r>
          </a:p>
          <a:p>
            <a:pPr marL="285750" indent="-285750">
              <a:buFont typeface="Arial" panose="020B0604020202020204" pitchFamily="34" charset="0"/>
              <a:buChar char="•"/>
            </a:pPr>
            <a:r>
              <a:rPr lang="en-IN" dirty="0"/>
              <a:t> My History</a:t>
            </a:r>
          </a:p>
          <a:p>
            <a:pPr marL="285750" indent="-285750">
              <a:buFont typeface="Arial" panose="020B0604020202020204" pitchFamily="34" charset="0"/>
              <a:buChar char="•"/>
            </a:pPr>
            <a:r>
              <a:rPr lang="en-IN" dirty="0"/>
              <a:t>Team Data </a:t>
            </a:r>
          </a:p>
          <a:p>
            <a:pPr marL="285750" indent="-285750">
              <a:buFont typeface="Arial" panose="020B0604020202020204" pitchFamily="34" charset="0"/>
              <a:buChar char="•"/>
            </a:pPr>
            <a:r>
              <a:rPr lang="en-IN" dirty="0"/>
              <a:t>Queue Data</a:t>
            </a:r>
          </a:p>
          <a:p>
            <a:endParaRPr lang="en-IN" dirty="0"/>
          </a:p>
          <a:p>
            <a:r>
              <a:rPr lang="en-IN" dirty="0"/>
              <a:t>	</a:t>
            </a:r>
          </a:p>
        </p:txBody>
      </p:sp>
      <p:pic>
        <p:nvPicPr>
          <p:cNvPr id="7" name="Picture 6">
            <a:extLst>
              <a:ext uri="{FF2B5EF4-FFF2-40B4-BE49-F238E27FC236}">
                <a16:creationId xmlns:a16="http://schemas.microsoft.com/office/drawing/2014/main" id="{11771839-EE2F-9E0F-A287-10A90743A7A7}"/>
              </a:ext>
            </a:extLst>
          </p:cNvPr>
          <p:cNvPicPr>
            <a:picLocks noChangeAspect="1"/>
          </p:cNvPicPr>
          <p:nvPr/>
        </p:nvPicPr>
        <p:blipFill rotWithShape="1">
          <a:blip r:embed="rId2"/>
          <a:srcRect l="4824"/>
          <a:stretch/>
        </p:blipFill>
        <p:spPr>
          <a:xfrm>
            <a:off x="762000" y="3498687"/>
            <a:ext cx="9694506" cy="2771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51459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848360"/>
          </a:xfrm>
        </p:spPr>
        <p:txBody>
          <a:bodyPr/>
          <a:lstStyle/>
          <a:p>
            <a:r>
              <a:rPr lang="en-IN" dirty="0">
                <a:solidFill>
                  <a:srgbClr val="1D3E65"/>
                </a:solidFill>
              </a:rPr>
              <a:t>Supervisor – </a:t>
            </a:r>
            <a:r>
              <a:rPr lang="en-IN" sz="4000" dirty="0">
                <a:solidFill>
                  <a:srgbClr val="3366FF"/>
                </a:solidFill>
              </a:rPr>
              <a:t>Manage Team </a:t>
            </a:r>
            <a:endParaRPr lang="en-IN"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709126" y="1577340"/>
            <a:ext cx="10049069" cy="5127301"/>
          </a:xfrm>
        </p:spPr>
        <p:txBody>
          <a:bodyPr/>
          <a:lstStyle/>
          <a:p>
            <a:pPr marL="342900" lvl="0" indent="-342900">
              <a:lnSpc>
                <a:spcPct val="107000"/>
              </a:lnSpc>
              <a:spcAft>
                <a:spcPts val="800"/>
              </a:spcAft>
              <a:buFont typeface="+mj-lt"/>
              <a:buAutoNum type="arabicPeriod"/>
            </a:pPr>
            <a:r>
              <a:rPr lang="en-US" sz="1800" dirty="0">
                <a:effectLst/>
                <a:latin typeface="Arial" panose="020B0604020202020204" pitchFamily="34" charset="0"/>
                <a:ea typeface="Times New Roman" panose="02020603050405020304" pitchFamily="18" charset="0"/>
                <a:cs typeface="Latha" panose="020B0604020202020204" pitchFamily="34" charset="0"/>
              </a:rPr>
              <a:t>Supervisor can able to view/monitor the Agents State (Ready, not ready, talking along with the time state).</a:t>
            </a:r>
            <a:endParaRPr lang="en-IN" sz="1800" dirty="0">
              <a:effectLst/>
              <a:latin typeface="Calibri" panose="020F0502020204030204" pitchFamily="34" charset="0"/>
              <a:ea typeface="Times New Roman" panose="02020603050405020304" pitchFamily="18" charset="0"/>
              <a:cs typeface="Latha" panose="020B0604020202020204" pitchFamily="34" charset="0"/>
            </a:endParaRPr>
          </a:p>
          <a:p>
            <a:r>
              <a:rPr lang="en-US" sz="1800" b="1" dirty="0">
                <a:effectLst/>
                <a:latin typeface="Arial" panose="020B0604020202020204" pitchFamily="34" charset="0"/>
                <a:ea typeface="Times New Roman" panose="02020603050405020304" pitchFamily="18" charset="0"/>
              </a:rPr>
              <a:t>Note:</a:t>
            </a:r>
            <a:r>
              <a:rPr lang="en-US" sz="1800" dirty="0">
                <a:effectLst/>
                <a:latin typeface="Arial" panose="020B0604020202020204" pitchFamily="34" charset="0"/>
                <a:ea typeface="Times New Roman" panose="02020603050405020304" pitchFamily="18" charset="0"/>
              </a:rPr>
              <a:t> If they want to view the details of the LOGGED-OUT agents then they can select the INCLUDE LOGGED OUT AGENTS checkbox</a:t>
            </a:r>
          </a:p>
          <a:p>
            <a:endParaRPr lang="en-US" dirty="0">
              <a:latin typeface="Arial" panose="020B0604020202020204" pitchFamily="34" charset="0"/>
            </a:endParaRPr>
          </a:p>
          <a:p>
            <a:endParaRPr lang="en-US" dirty="0">
              <a:latin typeface="Arial" panose="020B0604020202020204" pitchFamily="34" charset="0"/>
            </a:endParaRPr>
          </a:p>
          <a:p>
            <a:endParaRPr lang="en-US" dirty="0">
              <a:latin typeface="Arial" panose="020B0604020202020204" pitchFamily="34" charset="0"/>
            </a:endParaRPr>
          </a:p>
          <a:p>
            <a:endParaRPr lang="en-US" dirty="0">
              <a:latin typeface="Arial" panose="020B0604020202020204" pitchFamily="34" charset="0"/>
            </a:endParaRPr>
          </a:p>
          <a:p>
            <a:endParaRPr lang="en-US" dirty="0">
              <a:latin typeface="Arial" panose="020B0604020202020204" pitchFamily="34" charset="0"/>
            </a:endParaRPr>
          </a:p>
          <a:p>
            <a:endParaRPr lang="en-US" dirty="0">
              <a:latin typeface="Arial" panose="020B0604020202020204" pitchFamily="34" charset="0"/>
            </a:endParaRPr>
          </a:p>
          <a:p>
            <a:endParaRPr lang="en-US" sz="1800" dirty="0">
              <a:effectLst/>
              <a:latin typeface="Arial" panose="020B0604020202020204" pitchFamily="34" charset="0"/>
              <a:ea typeface="Times New Roman" panose="02020603050405020304" pitchFamily="18" charset="0"/>
              <a:cs typeface="Latha" panose="020B0604020202020204" pitchFamily="34" charset="0"/>
            </a:endParaRPr>
          </a:p>
          <a:p>
            <a:endParaRPr lang="en-US" dirty="0">
              <a:latin typeface="Arial" panose="020B0604020202020204" pitchFamily="34" charset="0"/>
              <a:ea typeface="Times New Roman" panose="02020603050405020304" pitchFamily="18" charset="0"/>
              <a:cs typeface="Latha" panose="020B0604020202020204" pitchFamily="34" charset="0"/>
            </a:endParaRPr>
          </a:p>
          <a:p>
            <a:endParaRPr lang="en-US" sz="1800" dirty="0">
              <a:effectLst/>
              <a:latin typeface="Arial" panose="020B0604020202020204" pitchFamily="34" charset="0"/>
              <a:ea typeface="Times New Roman" panose="02020603050405020304" pitchFamily="18" charset="0"/>
              <a:cs typeface="Latha" panose="020B0604020202020204" pitchFamily="34" charset="0"/>
            </a:endParaRPr>
          </a:p>
          <a:p>
            <a:endParaRPr lang="en-US" dirty="0">
              <a:latin typeface="Arial" panose="020B0604020202020204" pitchFamily="34" charset="0"/>
              <a:ea typeface="Times New Roman" panose="02020603050405020304" pitchFamily="18" charset="0"/>
              <a:cs typeface="Latha" panose="020B0604020202020204" pitchFamily="34" charset="0"/>
            </a:endParaRPr>
          </a:p>
          <a:p>
            <a:endParaRPr lang="en-US" sz="1800" dirty="0">
              <a:effectLst/>
              <a:latin typeface="Arial" panose="020B0604020202020204" pitchFamily="34" charset="0"/>
              <a:ea typeface="Times New Roman" panose="02020603050405020304" pitchFamily="18" charset="0"/>
              <a:cs typeface="Latha" panose="020B0604020202020204" pitchFamily="34" charset="0"/>
            </a:endParaRPr>
          </a:p>
          <a:p>
            <a:r>
              <a:rPr lang="en-US" sz="1800" dirty="0">
                <a:effectLst/>
                <a:latin typeface="Arial" panose="020B0604020202020204" pitchFamily="34" charset="0"/>
                <a:ea typeface="Times New Roman" panose="02020603050405020304" pitchFamily="18" charset="0"/>
                <a:cs typeface="Latha" panose="020B0604020202020204" pitchFamily="34" charset="0"/>
              </a:rPr>
              <a:t>They can view their desktop by selecting the START MONITORING button.</a:t>
            </a:r>
            <a:endParaRPr lang="en-IN" sz="1800" dirty="0">
              <a:effectLst/>
              <a:latin typeface="Calibri" panose="020F0502020204030204" pitchFamily="34" charset="0"/>
              <a:ea typeface="Times New Roman" panose="02020603050405020304" pitchFamily="18" charset="0"/>
              <a:cs typeface="Latha" panose="020B0604020202020204" pitchFamily="34" charset="0"/>
            </a:endParaRPr>
          </a:p>
          <a:p>
            <a:endParaRPr lang="en-IN" dirty="0"/>
          </a:p>
          <a:p>
            <a:endParaRPr lang="en-IN" dirty="0"/>
          </a:p>
        </p:txBody>
      </p:sp>
      <p:pic>
        <p:nvPicPr>
          <p:cNvPr id="6" name="Picture 2" descr="Supervisor Desktop Layout">
            <a:extLst>
              <a:ext uri="{FF2B5EF4-FFF2-40B4-BE49-F238E27FC236}">
                <a16:creationId xmlns:a16="http://schemas.microsoft.com/office/drawing/2014/main" id="{95E5CA85-C100-A48D-B65B-51E3D75CD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8" y="3049749"/>
            <a:ext cx="9871788" cy="26344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42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848360"/>
          </a:xfrm>
        </p:spPr>
        <p:txBody>
          <a:bodyPr/>
          <a:lstStyle/>
          <a:p>
            <a:r>
              <a:rPr lang="en-IN" dirty="0">
                <a:solidFill>
                  <a:srgbClr val="1D3E65"/>
                </a:solidFill>
              </a:rPr>
              <a:t>Supervisor – </a:t>
            </a:r>
            <a:r>
              <a:rPr lang="en-IN" sz="4000" dirty="0">
                <a:solidFill>
                  <a:srgbClr val="3366FF"/>
                </a:solidFill>
              </a:rPr>
              <a:t>Manage Team  (contd..)</a:t>
            </a:r>
            <a:endParaRPr lang="en-IN"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577340"/>
            <a:ext cx="10972800" cy="5258234"/>
          </a:xfrm>
        </p:spPr>
        <p:txBody>
          <a:bodyPr/>
          <a:lstStyle/>
          <a:p>
            <a:pPr>
              <a:lnSpc>
                <a:spcPct val="107000"/>
              </a:lnSpc>
              <a:spcAft>
                <a:spcPts val="800"/>
              </a:spcAft>
            </a:pPr>
            <a:r>
              <a:rPr lang="en-US" sz="1800" dirty="0">
                <a:effectLst/>
                <a:latin typeface="Arial" panose="020B0604020202020204" pitchFamily="34" charset="0"/>
                <a:ea typeface="Times New Roman" panose="02020603050405020304" pitchFamily="18" charset="0"/>
                <a:cs typeface="Latha" panose="020B0604020202020204" pitchFamily="34" charset="0"/>
              </a:rPr>
              <a:t>3. They can also see all the call history and login history in the below sections.</a:t>
            </a:r>
            <a:endParaRPr lang="en-US" dirty="0">
              <a:latin typeface="Arial" panose="020B0604020202020204" pitchFamily="34" charset="0"/>
              <a:ea typeface="Times New Roman" panose="02020603050405020304" pitchFamily="18" charset="0"/>
              <a:cs typeface="Latha" panose="020B0604020202020204" pitchFamily="34" charset="0"/>
            </a:endParaRPr>
          </a:p>
          <a:p>
            <a:pPr>
              <a:lnSpc>
                <a:spcPct val="107000"/>
              </a:lnSpc>
              <a:spcAft>
                <a:spcPts val="800"/>
              </a:spcAft>
            </a:pPr>
            <a:r>
              <a:rPr lang="en-US" dirty="0">
                <a:latin typeface="Arial" panose="020B0604020202020204" pitchFamily="34" charset="0"/>
                <a:ea typeface="Times New Roman" panose="02020603050405020304" pitchFamily="18" charset="0"/>
                <a:cs typeface="Latha" panose="020B0604020202020204" pitchFamily="34" charset="0"/>
              </a:rPr>
              <a:t>4</a:t>
            </a:r>
            <a:r>
              <a:rPr lang="en-IN" dirty="0">
                <a:latin typeface="Calibri" panose="020F0502020204030204" pitchFamily="34" charset="0"/>
                <a:ea typeface="Times New Roman" panose="02020603050405020304" pitchFamily="18" charset="0"/>
                <a:cs typeface="Latha" panose="020B0604020202020204" pitchFamily="34" charset="0"/>
              </a:rPr>
              <a:t>. </a:t>
            </a:r>
            <a:r>
              <a:rPr lang="en-US" sz="1800" dirty="0">
                <a:effectLst/>
                <a:latin typeface="Arial" panose="020B0604020202020204" pitchFamily="34" charset="0"/>
                <a:ea typeface="Times New Roman" panose="02020603050405020304" pitchFamily="18" charset="0"/>
                <a:cs typeface="Latha" panose="020B0604020202020204" pitchFamily="34" charset="0"/>
              </a:rPr>
              <a:t>The Supervisor can also make calls using the dial pad that is displayed in the screen.</a:t>
            </a:r>
            <a:endParaRPr lang="en-IN" dirty="0">
              <a:latin typeface="Calibri" panose="020F0502020204030204" pitchFamily="34" charset="0"/>
              <a:ea typeface="Times New Roman" panose="02020603050405020304" pitchFamily="18" charset="0"/>
              <a:cs typeface="Latha" panose="020B0604020202020204" pitchFamily="34" charset="0"/>
            </a:endParaRPr>
          </a:p>
          <a:p>
            <a:pPr>
              <a:lnSpc>
                <a:spcPct val="107000"/>
              </a:lnSpc>
              <a:spcAft>
                <a:spcPts val="800"/>
              </a:spcAft>
            </a:pPr>
            <a:r>
              <a:rPr lang="en-IN" sz="1800" dirty="0">
                <a:effectLst/>
                <a:latin typeface="Calibri" panose="020F0502020204030204" pitchFamily="34" charset="0"/>
                <a:ea typeface="Times New Roman" panose="02020603050405020304" pitchFamily="18" charset="0"/>
                <a:cs typeface="Latha" panose="020B0604020202020204" pitchFamily="34" charset="0"/>
              </a:rPr>
              <a:t>5. </a:t>
            </a:r>
            <a:r>
              <a:rPr lang="en-US" sz="1800" dirty="0">
                <a:effectLst/>
                <a:latin typeface="Arial" panose="020B0604020202020204" pitchFamily="34" charset="0"/>
                <a:ea typeface="Times New Roman" panose="02020603050405020304" pitchFamily="18" charset="0"/>
                <a:cs typeface="Latha" panose="020B0604020202020204" pitchFamily="34" charset="0"/>
              </a:rPr>
              <a:t>The supervisor will also have the option to select specific contacts from the pre-defined list and dial their number.</a:t>
            </a:r>
          </a:p>
          <a:p>
            <a:pPr marL="571500" indent="-342900">
              <a:lnSpc>
                <a:spcPct val="107000"/>
              </a:lnSpc>
              <a:spcAft>
                <a:spcPts val="800"/>
              </a:spcAft>
              <a:buAutoNum type="arabicPeriod" startAt="5"/>
            </a:pPr>
            <a:endParaRPr lang="en-US" dirty="0">
              <a:latin typeface="Arial" panose="020B0604020202020204" pitchFamily="34" charset="0"/>
              <a:ea typeface="Times New Roman" panose="02020603050405020304" pitchFamily="18" charset="0"/>
              <a:cs typeface="Latha" panose="020B0604020202020204" pitchFamily="34" charset="0"/>
            </a:endParaRPr>
          </a:p>
          <a:p>
            <a:pPr marL="571500" indent="-342900">
              <a:lnSpc>
                <a:spcPct val="107000"/>
              </a:lnSpc>
              <a:spcAft>
                <a:spcPts val="800"/>
              </a:spcAft>
              <a:buAutoNum type="arabicPeriod" startAt="5"/>
            </a:pPr>
            <a:endParaRPr lang="en-US" sz="1800" dirty="0">
              <a:effectLst/>
              <a:latin typeface="Arial" panose="020B0604020202020204" pitchFamily="34" charset="0"/>
              <a:ea typeface="Times New Roman" panose="02020603050405020304" pitchFamily="18" charset="0"/>
              <a:cs typeface="Latha" panose="020B0604020202020204" pitchFamily="34" charset="0"/>
            </a:endParaRPr>
          </a:p>
          <a:p>
            <a:pPr marL="571500" indent="-342900">
              <a:lnSpc>
                <a:spcPct val="107000"/>
              </a:lnSpc>
              <a:spcAft>
                <a:spcPts val="800"/>
              </a:spcAft>
              <a:buAutoNum type="arabicPeriod" startAt="5"/>
            </a:pPr>
            <a:endParaRPr lang="en-US" dirty="0">
              <a:latin typeface="Arial" panose="020B0604020202020204" pitchFamily="34" charset="0"/>
              <a:ea typeface="Times New Roman" panose="02020603050405020304" pitchFamily="18" charset="0"/>
              <a:cs typeface="Latha" panose="020B0604020202020204" pitchFamily="34" charset="0"/>
            </a:endParaRPr>
          </a:p>
          <a:p>
            <a:pPr marL="571500" indent="-342900">
              <a:lnSpc>
                <a:spcPct val="107000"/>
              </a:lnSpc>
              <a:spcAft>
                <a:spcPts val="800"/>
              </a:spcAft>
              <a:buAutoNum type="arabicPeriod" startAt="5"/>
            </a:pPr>
            <a:endParaRPr lang="en-US" sz="1800" dirty="0">
              <a:effectLst/>
              <a:latin typeface="Arial" panose="020B0604020202020204" pitchFamily="34" charset="0"/>
              <a:ea typeface="Times New Roman" panose="02020603050405020304" pitchFamily="18" charset="0"/>
              <a:cs typeface="Latha" panose="020B0604020202020204" pitchFamily="34" charset="0"/>
            </a:endParaRPr>
          </a:p>
          <a:p>
            <a:pPr marL="571500" indent="-342900">
              <a:lnSpc>
                <a:spcPct val="107000"/>
              </a:lnSpc>
              <a:spcAft>
                <a:spcPts val="800"/>
              </a:spcAft>
              <a:buAutoNum type="arabicPeriod" startAt="5"/>
            </a:pPr>
            <a:endParaRPr lang="en-US" dirty="0">
              <a:latin typeface="Arial" panose="020B0604020202020204" pitchFamily="34" charset="0"/>
              <a:ea typeface="Times New Roman" panose="02020603050405020304" pitchFamily="18" charset="0"/>
              <a:cs typeface="Latha" panose="020B0604020202020204" pitchFamily="34" charset="0"/>
            </a:endParaRPr>
          </a:p>
          <a:p>
            <a:pPr marL="571500" indent="-342900">
              <a:lnSpc>
                <a:spcPct val="107000"/>
              </a:lnSpc>
              <a:spcAft>
                <a:spcPts val="800"/>
              </a:spcAft>
              <a:buAutoNum type="arabicPeriod" startAt="5"/>
            </a:pPr>
            <a:endParaRPr lang="en-US" sz="1800" dirty="0">
              <a:effectLst/>
              <a:latin typeface="Arial" panose="020B0604020202020204" pitchFamily="34" charset="0"/>
              <a:ea typeface="Times New Roman" panose="02020603050405020304" pitchFamily="18" charset="0"/>
              <a:cs typeface="Latha" panose="020B0604020202020204" pitchFamily="34" charset="0"/>
            </a:endParaRPr>
          </a:p>
          <a:p>
            <a:pPr marL="228600">
              <a:lnSpc>
                <a:spcPct val="107000"/>
              </a:lnSpc>
              <a:spcAft>
                <a:spcPts val="800"/>
              </a:spcAft>
            </a:pPr>
            <a:r>
              <a:rPr lang="en-US" b="0" i="0" dirty="0">
                <a:solidFill>
                  <a:srgbClr val="494949"/>
                </a:solidFill>
                <a:effectLst/>
                <a:latin typeface="Verlag"/>
              </a:rPr>
              <a:t>6. To Change the status of the agent Go to the Actions column and click the three dots on the appropriate agent. Select the desired action. The available actions will vary depending on the state of the agents. </a:t>
            </a:r>
            <a:endParaRPr lang="en-IN" dirty="0"/>
          </a:p>
          <a:p>
            <a:pPr marL="228600">
              <a:lnSpc>
                <a:spcPct val="107000"/>
              </a:lnSpc>
              <a:spcAft>
                <a:spcPts val="800"/>
              </a:spcAft>
            </a:pPr>
            <a:endParaRPr lang="en-IN" sz="1800" dirty="0">
              <a:effectLst/>
              <a:latin typeface="Calibri" panose="020F0502020204030204" pitchFamily="34" charset="0"/>
              <a:ea typeface="Times New Roman" panose="02020603050405020304" pitchFamily="18" charset="0"/>
              <a:cs typeface="Latha" panose="020B0604020202020204" pitchFamily="34" charset="0"/>
            </a:endParaRPr>
          </a:p>
          <a:p>
            <a:endParaRPr lang="en-IN" dirty="0"/>
          </a:p>
        </p:txBody>
      </p:sp>
      <p:pic>
        <p:nvPicPr>
          <p:cNvPr id="6" name="Picture 2" descr="Team performance screen with agent actions pop-up">
            <a:extLst>
              <a:ext uri="{FF2B5EF4-FFF2-40B4-BE49-F238E27FC236}">
                <a16:creationId xmlns:a16="http://schemas.microsoft.com/office/drawing/2014/main" id="{8D735B10-3D91-4F4F-2C70-DB2540B14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212" y="3210541"/>
            <a:ext cx="9803363" cy="1836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134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14635" y="147671"/>
            <a:ext cx="11397803" cy="771435"/>
          </a:xfrm>
          <a:prstGeom prst="rect">
            <a:avLst/>
          </a:prstGeom>
          <a:noFill/>
          <a:ln>
            <a:noFill/>
          </a:ln>
        </p:spPr>
        <p:txBody>
          <a:bodyPr vert="horz" lIns="91440" tIns="45720" rIns="91440" bIns="45720" rtlCol="0" anchor="ctr">
            <a:norm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pPr algn="ctr"/>
            <a:r>
              <a:rPr lang="en-US" dirty="0">
                <a:solidFill>
                  <a:schemeClr val="tx2"/>
                </a:solidFill>
              </a:rPr>
              <a:t>Agenda</a:t>
            </a:r>
            <a:endParaRPr lang="en-US" dirty="0"/>
          </a:p>
        </p:txBody>
      </p:sp>
      <p:sp>
        <p:nvSpPr>
          <p:cNvPr id="4" name="Text Placeholder 3">
            <a:extLst>
              <a:ext uri="{FF2B5EF4-FFF2-40B4-BE49-F238E27FC236}">
                <a16:creationId xmlns:a16="http://schemas.microsoft.com/office/drawing/2014/main" id="{4D2093CA-7A23-6AC2-114C-3E8CDDAC2DA2}"/>
              </a:ext>
            </a:extLst>
          </p:cNvPr>
          <p:cNvSpPr>
            <a:spLocks noGrp="1"/>
          </p:cNvSpPr>
          <p:nvPr>
            <p:ph type="body" idx="1"/>
          </p:nvPr>
        </p:nvSpPr>
        <p:spPr>
          <a:xfrm>
            <a:off x="898850" y="1767006"/>
            <a:ext cx="10972800" cy="3323987"/>
          </a:xfrm>
        </p:spPr>
        <p:txBody>
          <a:bodyPr/>
          <a:lstStyle/>
          <a:p>
            <a:pPr marL="285750" indent="-285750">
              <a:buFont typeface="Wingdings" panose="05000000000000000000" pitchFamily="2" charset="2"/>
              <a:buChar char="§"/>
            </a:pPr>
            <a:r>
              <a:rPr lang="en-IN" sz="3600" dirty="0">
                <a:solidFill>
                  <a:srgbClr val="002060"/>
                </a:solidFill>
                <a:latin typeface="+mj-lt"/>
                <a:cs typeface="Arial" panose="020B0604020202020204" pitchFamily="34" charset="0"/>
              </a:rPr>
              <a:t>IVR Flow   </a:t>
            </a:r>
          </a:p>
          <a:p>
            <a:pPr marL="285750" indent="-285750">
              <a:buFont typeface="Wingdings" panose="05000000000000000000" pitchFamily="2" charset="2"/>
              <a:buChar char="§"/>
            </a:pPr>
            <a:r>
              <a:rPr lang="en-IN" sz="3600" dirty="0">
                <a:solidFill>
                  <a:srgbClr val="002060"/>
                </a:solidFill>
                <a:latin typeface="+mj-lt"/>
                <a:cs typeface="Arial" panose="020B0604020202020204" pitchFamily="34" charset="0"/>
              </a:rPr>
              <a:t>Finesse Agent Screens</a:t>
            </a:r>
          </a:p>
          <a:p>
            <a:pPr marL="285750" indent="-285750">
              <a:buFont typeface="Wingdings" panose="05000000000000000000" pitchFamily="2" charset="2"/>
              <a:buChar char="§"/>
            </a:pPr>
            <a:r>
              <a:rPr lang="en-IN" sz="3600" dirty="0">
                <a:solidFill>
                  <a:srgbClr val="002060"/>
                </a:solidFill>
                <a:latin typeface="+mj-lt"/>
                <a:cs typeface="Arial" panose="020B0604020202020204" pitchFamily="34" charset="0"/>
              </a:rPr>
              <a:t>Finesse Supervisor Screens</a:t>
            </a:r>
          </a:p>
          <a:p>
            <a:pPr marL="285750" indent="-285750">
              <a:buFont typeface="Wingdings" panose="05000000000000000000" pitchFamily="2" charset="2"/>
              <a:buChar char="§"/>
            </a:pPr>
            <a:r>
              <a:rPr lang="en-IN" sz="3600" dirty="0">
                <a:solidFill>
                  <a:srgbClr val="002060"/>
                </a:solidFill>
                <a:latin typeface="+mj-lt"/>
                <a:cs typeface="Arial" panose="020B0604020202020204" pitchFamily="34" charset="0"/>
              </a:rPr>
              <a:t>End user Configuration</a:t>
            </a:r>
          </a:p>
          <a:p>
            <a:pPr marL="285750" indent="-285750">
              <a:buFont typeface="Wingdings" panose="05000000000000000000" pitchFamily="2" charset="2"/>
              <a:buChar char="§"/>
            </a:pPr>
            <a:r>
              <a:rPr lang="en-IN" sz="3600" dirty="0">
                <a:solidFill>
                  <a:srgbClr val="002060"/>
                </a:solidFill>
                <a:latin typeface="+mj-lt"/>
                <a:cs typeface="Arial" panose="020B0604020202020204" pitchFamily="34" charset="0"/>
              </a:rPr>
              <a:t>CUIC Reports</a:t>
            </a:r>
          </a:p>
          <a:p>
            <a:r>
              <a:rPr lang="en-IN" sz="3600" dirty="0">
                <a:solidFill>
                  <a:srgbClr val="002060"/>
                </a:solidFill>
                <a:latin typeface="+mj-lt"/>
                <a:cs typeface="Arial" panose="020B0604020202020204" pitchFamily="34" charset="0"/>
              </a:rPr>
              <a:t>	</a:t>
            </a:r>
          </a:p>
        </p:txBody>
      </p:sp>
    </p:spTree>
    <p:extLst>
      <p:ext uri="{BB962C8B-B14F-4D97-AF65-F5344CB8AC3E}">
        <p14:creationId xmlns:p14="http://schemas.microsoft.com/office/powerpoint/2010/main" val="1707800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2277547"/>
          </a:xfrm>
        </p:spPr>
        <p:txBody>
          <a:bodyPr/>
          <a:lstStyle/>
          <a:p>
            <a:r>
              <a:rPr lang="en-IN" dirty="0">
                <a:solidFill>
                  <a:srgbClr val="1D3E65"/>
                </a:solidFill>
              </a:rPr>
              <a:t>Supervisor – </a:t>
            </a:r>
            <a:r>
              <a:rPr lang="en-IN" sz="4000" dirty="0">
                <a:solidFill>
                  <a:srgbClr val="3366FF"/>
                </a:solidFill>
              </a:rPr>
              <a:t>My History</a:t>
            </a:r>
            <a:br>
              <a:rPr lang="en-IN" sz="4000" dirty="0">
                <a:solidFill>
                  <a:srgbClr val="3366FF"/>
                </a:solidFill>
              </a:rPr>
            </a:br>
            <a:br>
              <a:rPr lang="en-IN" sz="4000" dirty="0">
                <a:solidFill>
                  <a:srgbClr val="3366FF"/>
                </a:solidFill>
              </a:rPr>
            </a:br>
            <a:endParaRPr lang="en-IN"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50091" y="942143"/>
            <a:ext cx="9741684" cy="7478970"/>
          </a:xfrm>
        </p:spPr>
        <p:txBody>
          <a:bodyPr/>
          <a:lstStyle/>
          <a:p>
            <a:endParaRPr lang="en-US" b="0" i="0" dirty="0">
              <a:solidFill>
                <a:srgbClr val="494949"/>
              </a:solidFill>
              <a:effectLst/>
              <a:latin typeface="Verlag"/>
            </a:endParaRPr>
          </a:p>
          <a:p>
            <a:r>
              <a:rPr lang="en-US" b="0" i="0" dirty="0">
                <a:solidFill>
                  <a:srgbClr val="494949"/>
                </a:solidFill>
                <a:effectLst/>
                <a:latin typeface="Verlag"/>
              </a:rPr>
              <a:t>The My History screen has two parts: </a:t>
            </a:r>
          </a:p>
          <a:p>
            <a:r>
              <a:rPr lang="en-US" b="0" i="0" dirty="0">
                <a:solidFill>
                  <a:srgbClr val="494949"/>
                </a:solidFill>
                <a:effectLst/>
                <a:latin typeface="Verlag"/>
              </a:rPr>
              <a:t>Recent Call History [list all incoming and outgoing calls since midnight]</a:t>
            </a:r>
          </a:p>
          <a:p>
            <a:endParaRPr lang="en-US" dirty="0">
              <a:solidFill>
                <a:srgbClr val="494949"/>
              </a:solidFill>
              <a:latin typeface="Verlag"/>
            </a:endParaRPr>
          </a:p>
          <a:p>
            <a:endParaRPr lang="en-US" b="0" i="0" dirty="0">
              <a:solidFill>
                <a:srgbClr val="494949"/>
              </a:solidFill>
              <a:effectLst/>
              <a:latin typeface="Verlag"/>
            </a:endParaRPr>
          </a:p>
          <a:p>
            <a:r>
              <a:rPr lang="en-US" b="0" i="0" dirty="0">
                <a:solidFill>
                  <a:srgbClr val="494949"/>
                </a:solidFill>
                <a:effectLst/>
                <a:latin typeface="Verlag"/>
              </a:rPr>
              <a:t> </a:t>
            </a:r>
          </a:p>
          <a:p>
            <a:endParaRPr lang="en-US" dirty="0">
              <a:solidFill>
                <a:srgbClr val="494949"/>
              </a:solidFill>
              <a:latin typeface="Verlag"/>
            </a:endParaRPr>
          </a:p>
          <a:p>
            <a:endParaRPr lang="en-US" b="0" i="0" dirty="0">
              <a:solidFill>
                <a:srgbClr val="494949"/>
              </a:solidFill>
              <a:effectLst/>
              <a:latin typeface="Verlag"/>
            </a:endParaRPr>
          </a:p>
          <a:p>
            <a:endParaRPr lang="en-US" dirty="0">
              <a:solidFill>
                <a:srgbClr val="494949"/>
              </a:solidFill>
              <a:latin typeface="Verlag"/>
            </a:endParaRPr>
          </a:p>
          <a:p>
            <a:endParaRPr lang="en-US" b="0" i="0" dirty="0">
              <a:solidFill>
                <a:srgbClr val="494949"/>
              </a:solidFill>
              <a:effectLst/>
              <a:latin typeface="Verlag"/>
            </a:endParaRPr>
          </a:p>
          <a:p>
            <a:endParaRPr lang="en-US" dirty="0">
              <a:solidFill>
                <a:srgbClr val="494949"/>
              </a:solidFill>
              <a:latin typeface="Verlag"/>
            </a:endParaRPr>
          </a:p>
          <a:p>
            <a:r>
              <a:rPr lang="en-US" b="0" i="0" dirty="0">
                <a:solidFill>
                  <a:srgbClr val="494949"/>
                </a:solidFill>
                <a:effectLst/>
                <a:latin typeface="Verlag"/>
              </a:rPr>
              <a:t>Recent State History [The Recent State History will list all your state changes since midnight.]</a:t>
            </a:r>
          </a:p>
          <a:p>
            <a:endParaRPr lang="en-US" dirty="0">
              <a:latin typeface="Arial" panose="020B0604020202020204" pitchFamily="34" charset="0"/>
              <a:ea typeface="Times New Roman" panose="02020603050405020304" pitchFamily="18" charset="0"/>
              <a:cs typeface="Latha" panose="020B0604020202020204" pitchFamily="34" charset="0"/>
            </a:endParaRPr>
          </a:p>
          <a:p>
            <a:endParaRPr lang="en-US" dirty="0">
              <a:latin typeface="Arial" panose="020B0604020202020204" pitchFamily="34" charset="0"/>
              <a:ea typeface="Times New Roman" panose="02020603050405020304" pitchFamily="18" charset="0"/>
              <a:cs typeface="Latha" panose="020B0604020202020204" pitchFamily="34" charset="0"/>
            </a:endParaRPr>
          </a:p>
          <a:p>
            <a:endParaRPr lang="en-US" sz="1800" dirty="0">
              <a:effectLst/>
              <a:latin typeface="Arial" panose="020B0604020202020204" pitchFamily="34" charset="0"/>
              <a:ea typeface="Times New Roman" panose="02020603050405020304" pitchFamily="18" charset="0"/>
              <a:cs typeface="Latha" panose="020B0604020202020204" pitchFamily="34" charset="0"/>
            </a:endParaRPr>
          </a:p>
          <a:p>
            <a:endParaRPr lang="en-US" dirty="0">
              <a:latin typeface="Arial" panose="020B0604020202020204" pitchFamily="34" charset="0"/>
              <a:ea typeface="Times New Roman" panose="02020603050405020304" pitchFamily="18" charset="0"/>
              <a:cs typeface="Latha" panose="020B0604020202020204" pitchFamily="34" charset="0"/>
            </a:endParaRPr>
          </a:p>
          <a:p>
            <a:endParaRPr lang="en-US" sz="1800" dirty="0">
              <a:effectLst/>
              <a:latin typeface="Arial" panose="020B0604020202020204" pitchFamily="34" charset="0"/>
              <a:ea typeface="Times New Roman" panose="02020603050405020304" pitchFamily="18" charset="0"/>
              <a:cs typeface="Latha" panose="020B0604020202020204" pitchFamily="34" charset="0"/>
            </a:endParaRPr>
          </a:p>
          <a:p>
            <a:endParaRPr lang="en-US" dirty="0">
              <a:latin typeface="Arial" panose="020B0604020202020204" pitchFamily="34" charset="0"/>
              <a:ea typeface="Times New Roman" panose="02020603050405020304" pitchFamily="18" charset="0"/>
              <a:cs typeface="Latha" panose="020B0604020202020204" pitchFamily="34" charset="0"/>
            </a:endParaRPr>
          </a:p>
          <a:p>
            <a:endParaRPr lang="en-US" sz="1800" dirty="0">
              <a:effectLst/>
              <a:latin typeface="Arial" panose="020B0604020202020204" pitchFamily="34" charset="0"/>
              <a:ea typeface="Times New Roman" panose="02020603050405020304" pitchFamily="18" charset="0"/>
              <a:cs typeface="Latha" panose="020B0604020202020204" pitchFamily="34" charset="0"/>
            </a:endParaRPr>
          </a:p>
          <a:p>
            <a:endParaRPr lang="en-US" dirty="0">
              <a:latin typeface="Arial" panose="020B0604020202020204" pitchFamily="34" charset="0"/>
              <a:ea typeface="Times New Roman" panose="02020603050405020304" pitchFamily="18" charset="0"/>
              <a:cs typeface="Latha" panose="020B0604020202020204" pitchFamily="34" charset="0"/>
            </a:endParaRPr>
          </a:p>
          <a:p>
            <a:endParaRPr lang="en-US" sz="1800" dirty="0">
              <a:effectLst/>
              <a:latin typeface="Arial" panose="020B0604020202020204" pitchFamily="34" charset="0"/>
              <a:ea typeface="Times New Roman" panose="02020603050405020304" pitchFamily="18" charset="0"/>
              <a:cs typeface="Latha" panose="020B0604020202020204" pitchFamily="34" charset="0"/>
            </a:endParaRPr>
          </a:p>
          <a:p>
            <a:endParaRPr lang="en-US" dirty="0">
              <a:latin typeface="Arial" panose="020B0604020202020204" pitchFamily="34" charset="0"/>
              <a:ea typeface="Times New Roman" panose="02020603050405020304" pitchFamily="18" charset="0"/>
              <a:cs typeface="Latha" panose="020B0604020202020204" pitchFamily="34" charset="0"/>
            </a:endParaRPr>
          </a:p>
          <a:p>
            <a:endParaRPr lang="en-US" sz="1800" dirty="0">
              <a:effectLst/>
              <a:latin typeface="Arial" panose="020B0604020202020204" pitchFamily="34" charset="0"/>
              <a:ea typeface="Times New Roman" panose="02020603050405020304" pitchFamily="18" charset="0"/>
              <a:cs typeface="Latha" panose="020B0604020202020204" pitchFamily="34" charset="0"/>
            </a:endParaRPr>
          </a:p>
          <a:p>
            <a:endParaRPr lang="en-US" dirty="0">
              <a:latin typeface="Arial" panose="020B0604020202020204" pitchFamily="34" charset="0"/>
              <a:ea typeface="Times New Roman" panose="02020603050405020304" pitchFamily="18" charset="0"/>
              <a:cs typeface="Latha" panose="020B0604020202020204" pitchFamily="34" charset="0"/>
            </a:endParaRPr>
          </a:p>
          <a:p>
            <a:endParaRPr lang="en-IN" sz="1800" dirty="0">
              <a:effectLst/>
              <a:latin typeface="Calibri" panose="020F0502020204030204" pitchFamily="34" charset="0"/>
              <a:ea typeface="Times New Roman" panose="02020603050405020304" pitchFamily="18" charset="0"/>
              <a:cs typeface="Latha" panose="020B0604020202020204" pitchFamily="34" charset="0"/>
            </a:endParaRPr>
          </a:p>
          <a:p>
            <a:endParaRPr lang="en-IN" dirty="0"/>
          </a:p>
        </p:txBody>
      </p:sp>
      <p:pic>
        <p:nvPicPr>
          <p:cNvPr id="3074" name="Picture 2" descr="Recent Call History Screen">
            <a:extLst>
              <a:ext uri="{FF2B5EF4-FFF2-40B4-BE49-F238E27FC236}">
                <a16:creationId xmlns:a16="http://schemas.microsoft.com/office/drawing/2014/main" id="{CCBD573D-6B05-FDFC-E643-8635AC2F8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017" y="1956017"/>
            <a:ext cx="9881940" cy="17808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Picture 4" descr="Recent State History Screenshot">
            <a:extLst>
              <a:ext uri="{FF2B5EF4-FFF2-40B4-BE49-F238E27FC236}">
                <a16:creationId xmlns:a16="http://schemas.microsoft.com/office/drawing/2014/main" id="{C03F6AC2-A9C7-9072-E9A6-41A614327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745" y="4367640"/>
            <a:ext cx="9856212" cy="1548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51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848360"/>
          </a:xfrm>
        </p:spPr>
        <p:txBody>
          <a:bodyPr/>
          <a:lstStyle/>
          <a:p>
            <a:r>
              <a:rPr lang="en-IN" dirty="0">
                <a:solidFill>
                  <a:srgbClr val="1D3E65"/>
                </a:solidFill>
              </a:rPr>
              <a:t>Supervisor- </a:t>
            </a:r>
            <a:r>
              <a:rPr lang="en-IN" sz="3600" dirty="0">
                <a:solidFill>
                  <a:srgbClr val="3366FF"/>
                </a:solidFill>
              </a:rPr>
              <a:t>Queue Data Tab</a:t>
            </a:r>
            <a:endParaRPr lang="en-IN"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577340"/>
            <a:ext cx="10972800" cy="4562916"/>
          </a:xfrm>
        </p:spPr>
        <p:txBody>
          <a:bodyPr/>
          <a:lstStyle/>
          <a:p>
            <a:pPr lvl="0">
              <a:lnSpc>
                <a:spcPct val="107000"/>
              </a:lnSpc>
              <a:spcAft>
                <a:spcPts val="800"/>
              </a:spcAft>
            </a:pPr>
            <a:endParaRPr lang="en-US" dirty="0"/>
          </a:p>
          <a:p>
            <a:pPr lvl="0">
              <a:lnSpc>
                <a:spcPct val="107000"/>
              </a:lnSpc>
              <a:spcAft>
                <a:spcPts val="800"/>
              </a:spcAft>
            </a:pPr>
            <a:r>
              <a:rPr lang="en-US" b="0" i="0" dirty="0">
                <a:solidFill>
                  <a:srgbClr val="494949"/>
                </a:solidFill>
                <a:effectLst/>
                <a:latin typeface="Verlag"/>
              </a:rPr>
              <a:t>To get the voice CSQ Summary Report, click the </a:t>
            </a:r>
            <a:r>
              <a:rPr lang="en-US" b="1" i="0" dirty="0">
                <a:solidFill>
                  <a:srgbClr val="494949"/>
                </a:solidFill>
                <a:effectLst/>
                <a:latin typeface="Verlag"/>
              </a:rPr>
              <a:t>Queue Data</a:t>
            </a:r>
            <a:r>
              <a:rPr lang="en-US" b="0" i="0" dirty="0">
                <a:solidFill>
                  <a:srgbClr val="494949"/>
                </a:solidFill>
                <a:effectLst/>
                <a:latin typeface="Verlag"/>
              </a:rPr>
              <a:t> icon from the left navigation in Finesse. The report will show data from midnight on that day. </a:t>
            </a:r>
            <a:endParaRPr lang="en-US" dirty="0"/>
          </a:p>
          <a:p>
            <a:pPr lvl="0">
              <a:lnSpc>
                <a:spcPct val="107000"/>
              </a:lnSpc>
              <a:spcAft>
                <a:spcPts val="800"/>
              </a:spcAft>
            </a:pPr>
            <a:r>
              <a:rPr lang="en-US" dirty="0"/>
              <a:t>Supervisor can view the CSQ status Like </a:t>
            </a:r>
            <a:endParaRPr lang="en-IN" dirty="0"/>
          </a:p>
          <a:p>
            <a:pPr marL="285750" lvl="1" indent="-285750">
              <a:lnSpc>
                <a:spcPct val="107000"/>
              </a:lnSpc>
              <a:spcAft>
                <a:spcPts val="800"/>
              </a:spcAft>
              <a:buFont typeface="Arial" panose="020B0604020202020204" pitchFamily="34" charset="0"/>
              <a:buChar char="•"/>
            </a:pPr>
            <a:r>
              <a:rPr lang="en-US" dirty="0"/>
              <a:t>Call waiting in queue</a:t>
            </a:r>
            <a:endParaRPr lang="en-IN" dirty="0"/>
          </a:p>
          <a:p>
            <a:pPr marL="285750" lvl="1" indent="-285750">
              <a:lnSpc>
                <a:spcPct val="107000"/>
              </a:lnSpc>
              <a:spcAft>
                <a:spcPts val="800"/>
              </a:spcAft>
              <a:buFont typeface="Arial" panose="020B0604020202020204" pitchFamily="34" charset="0"/>
              <a:buChar char="•"/>
            </a:pPr>
            <a:r>
              <a:rPr lang="en-US" dirty="0"/>
              <a:t>Agent logged in to that CSQ</a:t>
            </a:r>
            <a:endParaRPr lang="en-IN" dirty="0"/>
          </a:p>
          <a:p>
            <a:pPr marL="285750" lvl="1" indent="-285750">
              <a:lnSpc>
                <a:spcPct val="107000"/>
              </a:lnSpc>
              <a:spcAft>
                <a:spcPts val="800"/>
              </a:spcAft>
              <a:buFont typeface="Arial" panose="020B0604020202020204" pitchFamily="34" charset="0"/>
              <a:buChar char="•"/>
            </a:pPr>
            <a:r>
              <a:rPr lang="en-US" dirty="0"/>
              <a:t>Agent status (Ready, not ready, Break)</a:t>
            </a:r>
          </a:p>
          <a:p>
            <a:pPr marL="285750" lvl="1" indent="-285750">
              <a:lnSpc>
                <a:spcPct val="107000"/>
              </a:lnSpc>
              <a:spcAft>
                <a:spcPts val="800"/>
              </a:spcAft>
              <a:buFont typeface="Arial" panose="020B0604020202020204" pitchFamily="34" charset="0"/>
              <a:buChar char="•"/>
            </a:pPr>
            <a:endParaRPr lang="en-US" dirty="0"/>
          </a:p>
          <a:p>
            <a:pPr marL="285750" lvl="1" indent="-285750">
              <a:lnSpc>
                <a:spcPct val="107000"/>
              </a:lnSpc>
              <a:spcAft>
                <a:spcPts val="800"/>
              </a:spcAft>
              <a:buFont typeface="Arial" panose="020B0604020202020204" pitchFamily="34" charset="0"/>
              <a:buChar char="•"/>
            </a:pPr>
            <a:endParaRPr lang="en-US" dirty="0"/>
          </a:p>
          <a:p>
            <a:pPr marL="285750" lvl="1" indent="-285750">
              <a:lnSpc>
                <a:spcPct val="107000"/>
              </a:lnSpc>
              <a:spcAft>
                <a:spcPts val="800"/>
              </a:spcAft>
              <a:buFont typeface="Arial" panose="020B0604020202020204" pitchFamily="34" charset="0"/>
              <a:buChar char="•"/>
            </a:pPr>
            <a:endParaRPr lang="en-US" dirty="0"/>
          </a:p>
          <a:p>
            <a:pPr marL="285750" lvl="1" indent="-285750">
              <a:lnSpc>
                <a:spcPct val="107000"/>
              </a:lnSpc>
              <a:spcAft>
                <a:spcPts val="800"/>
              </a:spcAft>
              <a:buFont typeface="Arial" panose="020B0604020202020204" pitchFamily="34" charset="0"/>
              <a:buChar char="•"/>
            </a:pPr>
            <a:endParaRPr lang="en-IN" dirty="0"/>
          </a:p>
          <a:p>
            <a:endParaRPr lang="en-IN" dirty="0"/>
          </a:p>
        </p:txBody>
      </p:sp>
      <p:pic>
        <p:nvPicPr>
          <p:cNvPr id="8" name="Picture 7">
            <a:extLst>
              <a:ext uri="{FF2B5EF4-FFF2-40B4-BE49-F238E27FC236}">
                <a16:creationId xmlns:a16="http://schemas.microsoft.com/office/drawing/2014/main" id="{F923ECA8-ACA5-CAA8-600F-29CB8A697EDD}"/>
              </a:ext>
            </a:extLst>
          </p:cNvPr>
          <p:cNvPicPr>
            <a:picLocks noChangeAspect="1"/>
          </p:cNvPicPr>
          <p:nvPr/>
        </p:nvPicPr>
        <p:blipFill>
          <a:blip r:embed="rId2"/>
          <a:stretch>
            <a:fillRect/>
          </a:stretch>
        </p:blipFill>
        <p:spPr>
          <a:xfrm>
            <a:off x="1106455" y="4509135"/>
            <a:ext cx="9829800" cy="771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14971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848360"/>
          </a:xfrm>
        </p:spPr>
        <p:txBody>
          <a:bodyPr/>
          <a:lstStyle/>
          <a:p>
            <a:r>
              <a:rPr lang="en-IN" dirty="0">
                <a:solidFill>
                  <a:srgbClr val="1D3E65"/>
                </a:solidFill>
              </a:rPr>
              <a:t>Supervisor  - </a:t>
            </a:r>
            <a:r>
              <a:rPr lang="en-IN" sz="3600" dirty="0">
                <a:solidFill>
                  <a:srgbClr val="3366FF"/>
                </a:solidFill>
              </a:rPr>
              <a:t>Team Data </a:t>
            </a:r>
            <a:endParaRPr lang="en-IN" dirty="0">
              <a:solidFill>
                <a:srgbClr val="3366FF"/>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577340"/>
            <a:ext cx="10972800" cy="830997"/>
          </a:xfrm>
        </p:spPr>
        <p:txBody>
          <a:bodyPr/>
          <a:lstStyle/>
          <a:p>
            <a:pPr algn="l"/>
            <a:r>
              <a:rPr lang="en-US" b="0" i="0" dirty="0">
                <a:solidFill>
                  <a:srgbClr val="494949"/>
                </a:solidFill>
                <a:effectLst/>
                <a:latin typeface="Verlag"/>
              </a:rPr>
              <a:t>To get to the Team Summary Report, click the </a:t>
            </a:r>
            <a:r>
              <a:rPr lang="en-US" b="1" i="0" dirty="0">
                <a:solidFill>
                  <a:srgbClr val="494949"/>
                </a:solidFill>
                <a:effectLst/>
                <a:latin typeface="Verlag"/>
              </a:rPr>
              <a:t>Team Data </a:t>
            </a:r>
            <a:r>
              <a:rPr lang="en-US" b="0" i="0" dirty="0">
                <a:solidFill>
                  <a:srgbClr val="494949"/>
                </a:solidFill>
                <a:effectLst/>
                <a:latin typeface="Verlag"/>
              </a:rPr>
              <a:t>icon from the left navigation in Finesse. </a:t>
            </a:r>
          </a:p>
          <a:p>
            <a:pPr algn="l"/>
            <a:endParaRPr lang="en-US" dirty="0">
              <a:solidFill>
                <a:srgbClr val="494949"/>
              </a:solidFill>
              <a:latin typeface="Verlag"/>
            </a:endParaRPr>
          </a:p>
          <a:p>
            <a:pPr algn="l"/>
            <a:r>
              <a:rPr lang="en-US" b="0" i="0" dirty="0">
                <a:solidFill>
                  <a:srgbClr val="494949"/>
                </a:solidFill>
                <a:effectLst/>
                <a:latin typeface="Verlag"/>
              </a:rPr>
              <a:t>The report will show data from midnight on that day. This is a real-time report that will refresh every few seconds.</a:t>
            </a:r>
          </a:p>
        </p:txBody>
      </p:sp>
      <p:pic>
        <p:nvPicPr>
          <p:cNvPr id="2050" name="Picture 2" descr="Team Summary Report">
            <a:extLst>
              <a:ext uri="{FF2B5EF4-FFF2-40B4-BE49-F238E27FC236}">
                <a16:creationId xmlns:a16="http://schemas.microsoft.com/office/drawing/2014/main" id="{1D571DD7-CAC6-FA33-6084-2D1463AD4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130" y="3230820"/>
            <a:ext cx="10263809" cy="12188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26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21867"/>
            <a:ext cx="11276789" cy="3323987"/>
          </a:xfrm>
        </p:spPr>
        <p:txBody>
          <a:bodyPr/>
          <a:lstStyle/>
          <a:p>
            <a:r>
              <a:rPr lang="en-IN" dirty="0">
                <a:solidFill>
                  <a:srgbClr val="1D3E65"/>
                </a:solidFill>
              </a:rPr>
              <a:t>Finesse URL</a:t>
            </a:r>
            <a:br>
              <a:rPr lang="en-IN" dirty="0">
                <a:solidFill>
                  <a:srgbClr val="1D3E65"/>
                </a:solidFill>
              </a:rPr>
            </a:br>
            <a:br>
              <a:rPr lang="en-IN" dirty="0">
                <a:solidFill>
                  <a:srgbClr val="1D3E65"/>
                </a:solidFill>
              </a:rPr>
            </a:br>
            <a:br>
              <a:rPr lang="en-IN" dirty="0">
                <a:solidFill>
                  <a:srgbClr val="1D3E65"/>
                </a:solidFill>
              </a:rPr>
            </a:br>
            <a:endParaRPr lang="en-IN" dirty="0">
              <a:solidFill>
                <a:srgbClr val="1D3E65"/>
              </a:solidFill>
            </a:endParaRP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568010"/>
            <a:ext cx="10972800" cy="2769989"/>
          </a:xfrm>
        </p:spPr>
        <p:txBody>
          <a:bodyPr/>
          <a:lstStyle/>
          <a:p>
            <a:r>
              <a:rPr lang="en-US" dirty="0"/>
              <a:t>URL Format- </a:t>
            </a:r>
            <a:r>
              <a:rPr lang="en-IN" dirty="0">
                <a:solidFill>
                  <a:srgbClr val="0000CC"/>
                </a:solidFill>
                <a:latin typeface="-apple-system"/>
              </a:rPr>
              <a:t>https://&lt;FQDN&gt;:&lt;PORT NUMBER&gt;/ desktop or cfadmin</a:t>
            </a:r>
          </a:p>
          <a:p>
            <a:pPr marL="285750" indent="-285750">
              <a:buFont typeface="Arial" panose="020B0604020202020204" pitchFamily="34" charset="0"/>
              <a:buChar char="•"/>
            </a:pPr>
            <a:endParaRPr lang="en-IN" dirty="0">
              <a:solidFill>
                <a:srgbClr val="3366FF"/>
              </a:solidFill>
              <a:latin typeface="-apple-system"/>
            </a:endParaRPr>
          </a:p>
          <a:p>
            <a:pPr marL="285750" indent="-285750">
              <a:buFont typeface="Arial" panose="020B0604020202020204" pitchFamily="34" charset="0"/>
              <a:buChar char="•"/>
            </a:pPr>
            <a:r>
              <a:rPr lang="en-IN" dirty="0"/>
              <a:t>Admin URL - </a:t>
            </a:r>
            <a:r>
              <a:rPr lang="en-US" sz="1800" u="sng" dirty="0">
                <a:solidFill>
                  <a:srgbClr val="954F72"/>
                </a:solidFill>
                <a:effectLst/>
                <a:latin typeface="Arial" panose="020B0604020202020204" pitchFamily="34" charset="0"/>
                <a:ea typeface="Times New Roman" panose="02020603050405020304" pitchFamily="18" charset="0"/>
                <a:cs typeface="Latha" panose="020B0604020202020204" pitchFamily="34" charset="0"/>
                <a:hlinkClick r:id="rId2" invalidUrl="https:///" tooltip="https://10.38.10.55:8445/cfadmin"/>
              </a:rPr>
              <a:t>https://</a:t>
            </a:r>
            <a:r>
              <a:rPr lang="en-US" u="sng" dirty="0">
                <a:solidFill>
                  <a:srgbClr val="954F72"/>
                </a:solidFill>
                <a:latin typeface="Arial" panose="020B0604020202020204" pitchFamily="34" charset="0"/>
                <a:ea typeface="Times New Roman" panose="02020603050405020304" pitchFamily="18" charset="0"/>
                <a:cs typeface="Latha" panose="020B0604020202020204" pitchFamily="34" charset="0"/>
              </a:rPr>
              <a:t>&lt;</a:t>
            </a:r>
            <a:r>
              <a:rPr lang="en-IN" b="0" i="0" u="none" strike="noStrike" dirty="0">
                <a:solidFill>
                  <a:srgbClr val="4F52B2"/>
                </a:solidFill>
                <a:effectLst/>
                <a:latin typeface="-apple-system"/>
                <a:hlinkClick r:id="rId2" tooltip="https://cognicxuccx.corp.cognicx.com:8445/desktop/container/?locale=en_us"/>
              </a:rPr>
              <a:t>cognicxuccx.corp.cognicx.com</a:t>
            </a:r>
            <a:r>
              <a:rPr lang="en-IN" b="0" i="0" u="none" strike="noStrike" dirty="0">
                <a:solidFill>
                  <a:srgbClr val="4F52B2"/>
                </a:solidFill>
                <a:effectLst/>
                <a:latin typeface="-apple-system"/>
              </a:rPr>
              <a:t>&gt;</a:t>
            </a:r>
            <a:r>
              <a:rPr lang="en-US" sz="1800" u="sng" dirty="0">
                <a:solidFill>
                  <a:srgbClr val="954F72"/>
                </a:solidFill>
                <a:effectLst/>
                <a:latin typeface="Arial" panose="020B0604020202020204" pitchFamily="34" charset="0"/>
                <a:ea typeface="Times New Roman" panose="02020603050405020304" pitchFamily="18" charset="0"/>
                <a:cs typeface="Latha" panose="020B0604020202020204" pitchFamily="34" charset="0"/>
                <a:hlinkClick r:id="rId2" tooltip="https://10.38.10.55:8445/cfadmin"/>
              </a:rPr>
              <a:t>:&lt;8445&gt;/cfadmin</a:t>
            </a:r>
            <a:endParaRPr lang="en-US" u="sng" dirty="0">
              <a:solidFill>
                <a:srgbClr val="954F72"/>
              </a:solidFill>
              <a:latin typeface="Arial" panose="020B0604020202020204" pitchFamily="34" charset="0"/>
              <a:cs typeface="Latha" panose="020B0604020202020204" pitchFamily="34" charset="0"/>
            </a:endParaRPr>
          </a:p>
          <a:p>
            <a:pPr marL="285750" indent="-285750">
              <a:buFont typeface="Arial" panose="020B0604020202020204" pitchFamily="34" charset="0"/>
              <a:buChar char="•"/>
            </a:pPr>
            <a:r>
              <a:rPr lang="en-US" dirty="0"/>
              <a:t>Desktop URL </a:t>
            </a:r>
            <a:r>
              <a:rPr lang="en-IN" dirty="0"/>
              <a:t>and Supervisor URL </a:t>
            </a:r>
            <a:r>
              <a:rPr lang="en-US" dirty="0"/>
              <a:t>- </a:t>
            </a:r>
            <a:r>
              <a:rPr lang="en-IN" b="0" i="0" u="none" strike="noStrike" dirty="0">
                <a:solidFill>
                  <a:srgbClr val="4F52B2"/>
                </a:solidFill>
                <a:effectLst/>
                <a:latin typeface="-apple-system"/>
                <a:hlinkClick r:id="rId2" tooltip="https://cognicxuccx.corp.cognicx.com:8445/desktop/container/?locale=en_us"/>
              </a:rPr>
              <a:t>https://&lt;cognicxuccx.corp.cognicx.com&gt;:&lt;8445&gt;/desktop</a:t>
            </a:r>
            <a:endParaRPr lang="en-IN" b="0" i="0" u="none" strike="noStrike" dirty="0">
              <a:solidFill>
                <a:srgbClr val="4F52B2"/>
              </a:solidFill>
              <a:effectLst/>
              <a:latin typeface="-apple-system"/>
            </a:endParaRPr>
          </a:p>
          <a:p>
            <a:endParaRPr lang="en-IN" b="0" i="0" u="none" strike="noStrike" dirty="0">
              <a:solidFill>
                <a:srgbClr val="4F52B2"/>
              </a:solidFill>
              <a:effectLst/>
              <a:latin typeface="-apple-system"/>
            </a:endParaRPr>
          </a:p>
          <a:p>
            <a:pPr marL="285750" indent="-285750">
              <a:buFont typeface="Arial" panose="020B0604020202020204" pitchFamily="34" charset="0"/>
              <a:buChar char="•"/>
            </a:pPr>
            <a:endParaRPr lang="en-IN" dirty="0">
              <a:solidFill>
                <a:srgbClr val="4F52B2"/>
              </a:solidFill>
              <a:latin typeface="-apple-system"/>
            </a:endParaRPr>
          </a:p>
          <a:p>
            <a:r>
              <a:rPr lang="en-IN" b="1" dirty="0">
                <a:solidFill>
                  <a:srgbClr val="4F52B2"/>
                </a:solidFill>
                <a:latin typeface="-apple-system"/>
              </a:rPr>
              <a:t>Note:</a:t>
            </a:r>
          </a:p>
          <a:p>
            <a:pPr marL="742950" lvl="1" indent="-285750">
              <a:buFont typeface="Arial" panose="020B0604020202020204" pitchFamily="34" charset="0"/>
              <a:buChar char="•"/>
            </a:pPr>
            <a:r>
              <a:rPr lang="en-IN" dirty="0">
                <a:solidFill>
                  <a:srgbClr val="4F52B2"/>
                </a:solidFill>
                <a:latin typeface="-apple-system"/>
              </a:rPr>
              <a:t>Above are sample URLS[ FQDN name should be replaced with actual UCCX server FQDN (hostname + Domain name)]</a:t>
            </a:r>
          </a:p>
          <a:p>
            <a:pPr marL="742950" lvl="1" indent="-285750">
              <a:buFont typeface="Arial" panose="020B0604020202020204" pitchFamily="34" charset="0"/>
              <a:buChar char="•"/>
            </a:pPr>
            <a:r>
              <a:rPr lang="en-IN" dirty="0">
                <a:solidFill>
                  <a:srgbClr val="4F52B2"/>
                </a:solidFill>
                <a:latin typeface="-apple-system"/>
              </a:rPr>
              <a:t>Agent and supervisor can login to Desktop by providing their credentials.</a:t>
            </a:r>
            <a:endParaRPr lang="en-IN" dirty="0"/>
          </a:p>
        </p:txBody>
      </p:sp>
    </p:spTree>
    <p:extLst>
      <p:ext uri="{BB962C8B-B14F-4D97-AF65-F5344CB8AC3E}">
        <p14:creationId xmlns:p14="http://schemas.microsoft.com/office/powerpoint/2010/main" val="1833203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3978AC-1A3A-E3F7-4838-9BBB392793F0}"/>
              </a:ext>
            </a:extLst>
          </p:cNvPr>
          <p:cNvSpPr>
            <a:spLocks noGrp="1"/>
          </p:cNvSpPr>
          <p:nvPr>
            <p:ph type="body" idx="1"/>
          </p:nvPr>
        </p:nvSpPr>
        <p:spPr>
          <a:xfrm>
            <a:off x="1660849" y="1642189"/>
            <a:ext cx="8966717" cy="2462213"/>
          </a:xfrm>
        </p:spPr>
        <p:txBody>
          <a:bodyPr/>
          <a:lstStyle/>
          <a:p>
            <a:r>
              <a:rPr lang="en-IN" sz="8000" dirty="0">
                <a:solidFill>
                  <a:srgbClr val="1D3E65"/>
                </a:solidFill>
                <a:latin typeface="+mj-lt"/>
              </a:rPr>
              <a:t>End User configuration</a:t>
            </a:r>
            <a:endParaRPr lang="en-IN" sz="4800" dirty="0">
              <a:latin typeface="+mj-lt"/>
            </a:endParaRPr>
          </a:p>
        </p:txBody>
      </p:sp>
    </p:spTree>
    <p:extLst>
      <p:ext uri="{BB962C8B-B14F-4D97-AF65-F5344CB8AC3E}">
        <p14:creationId xmlns:p14="http://schemas.microsoft.com/office/powerpoint/2010/main" val="1046723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5C4564-1043-88D8-7D2B-35D66DC73AA5}"/>
              </a:ext>
            </a:extLst>
          </p:cNvPr>
          <p:cNvSpPr>
            <a:spLocks noGrp="1"/>
          </p:cNvSpPr>
          <p:nvPr>
            <p:ph type="body" idx="1"/>
          </p:nvPr>
        </p:nvSpPr>
        <p:spPr>
          <a:xfrm>
            <a:off x="609600" y="1577340"/>
            <a:ext cx="10972800" cy="4154984"/>
          </a:xfrm>
        </p:spPr>
        <p:txBody>
          <a:bodyPr/>
          <a:lstStyle/>
          <a:p>
            <a:pPr marL="285750" indent="-285750">
              <a:buFont typeface="Arial" panose="020B0604020202020204" pitchFamily="34" charset="0"/>
              <a:buChar char="•"/>
            </a:pPr>
            <a:r>
              <a:rPr lang="en-AE" sz="3600" b="1" dirty="0">
                <a:solidFill>
                  <a:srgbClr val="1D3E65"/>
                </a:solidFill>
                <a:latin typeface="Calibri"/>
                <a:ea typeface="+mj-ea"/>
                <a:cs typeface="Calibri"/>
              </a:rPr>
              <a:t>Configurations in CUCM</a:t>
            </a:r>
          </a:p>
          <a:p>
            <a:pPr marL="1200150" lvl="1" indent="-742950">
              <a:buAutoNum type="arabicPeriod"/>
            </a:pPr>
            <a:r>
              <a:rPr lang="en-AE" sz="3600" dirty="0">
                <a:solidFill>
                  <a:srgbClr val="1D3E65"/>
                </a:solidFill>
                <a:latin typeface="Calibri"/>
                <a:ea typeface="+mj-ea"/>
                <a:cs typeface="Calibri"/>
              </a:rPr>
              <a:t>Phone configuration</a:t>
            </a:r>
          </a:p>
          <a:p>
            <a:pPr marL="1200150" lvl="1" indent="-742950">
              <a:buAutoNum type="arabicPeriod"/>
            </a:pPr>
            <a:r>
              <a:rPr lang="en-AE" sz="3600" dirty="0">
                <a:solidFill>
                  <a:srgbClr val="1D3E65"/>
                </a:solidFill>
                <a:latin typeface="Calibri"/>
                <a:ea typeface="+mj-ea"/>
                <a:cs typeface="Calibri"/>
              </a:rPr>
              <a:t>End user configuration</a:t>
            </a:r>
          </a:p>
          <a:p>
            <a:pPr lvl="1"/>
            <a:endParaRPr lang="en-AE" sz="3600" dirty="0">
              <a:solidFill>
                <a:srgbClr val="1D3E65"/>
              </a:solidFill>
              <a:latin typeface="Calibri"/>
              <a:ea typeface="+mj-ea"/>
              <a:cs typeface="Calibri"/>
            </a:endParaRPr>
          </a:p>
          <a:p>
            <a:pPr marL="285750" indent="-285750">
              <a:buFont typeface="Arial" panose="020B0604020202020204" pitchFamily="34" charset="0"/>
              <a:buChar char="•"/>
            </a:pPr>
            <a:r>
              <a:rPr lang="en-AE" sz="3600" b="1" dirty="0">
                <a:solidFill>
                  <a:srgbClr val="1D3E65"/>
                </a:solidFill>
                <a:latin typeface="Calibri"/>
                <a:ea typeface="+mj-ea"/>
                <a:cs typeface="Calibri"/>
              </a:rPr>
              <a:t>Configuration in UCCX</a:t>
            </a:r>
          </a:p>
          <a:p>
            <a:pPr lvl="1"/>
            <a:r>
              <a:rPr lang="en-AE" sz="3600" dirty="0">
                <a:solidFill>
                  <a:srgbClr val="1D3E65"/>
                </a:solidFill>
                <a:latin typeface="Calibri"/>
                <a:ea typeface="+mj-ea"/>
                <a:cs typeface="Calibri"/>
              </a:rPr>
              <a:t>3. Skill configuration</a:t>
            </a:r>
          </a:p>
          <a:p>
            <a:pPr lvl="1"/>
            <a:r>
              <a:rPr lang="en-AE" sz="3600" dirty="0">
                <a:solidFill>
                  <a:srgbClr val="1D3E65"/>
                </a:solidFill>
                <a:latin typeface="Calibri"/>
                <a:ea typeface="+mj-ea"/>
                <a:cs typeface="Calibri"/>
              </a:rPr>
              <a:t>4. CSQ configuration</a:t>
            </a:r>
          </a:p>
          <a:p>
            <a:endParaRPr lang="en-AE" dirty="0"/>
          </a:p>
        </p:txBody>
      </p:sp>
      <p:sp>
        <p:nvSpPr>
          <p:cNvPr id="4" name="Title 3">
            <a:extLst>
              <a:ext uri="{FF2B5EF4-FFF2-40B4-BE49-F238E27FC236}">
                <a16:creationId xmlns:a16="http://schemas.microsoft.com/office/drawing/2014/main" id="{E0CA2770-4E89-6F29-1D9A-98BF95C7E5DB}"/>
              </a:ext>
            </a:extLst>
          </p:cNvPr>
          <p:cNvSpPr>
            <a:spLocks noGrp="1"/>
          </p:cNvSpPr>
          <p:nvPr>
            <p:ph type="title"/>
          </p:nvPr>
        </p:nvSpPr>
        <p:spPr>
          <a:xfrm>
            <a:off x="457605" y="407800"/>
            <a:ext cx="11276789" cy="677108"/>
          </a:xfrm>
        </p:spPr>
        <p:txBody>
          <a:bodyPr/>
          <a:lstStyle/>
          <a:p>
            <a:r>
              <a:rPr lang="en-IN" sz="4400" dirty="0">
                <a:solidFill>
                  <a:srgbClr val="1D3E65"/>
                </a:solidFill>
              </a:rPr>
              <a:t> End user configuration</a:t>
            </a:r>
          </a:p>
        </p:txBody>
      </p:sp>
    </p:spTree>
    <p:extLst>
      <p:ext uri="{BB962C8B-B14F-4D97-AF65-F5344CB8AC3E}">
        <p14:creationId xmlns:p14="http://schemas.microsoft.com/office/powerpoint/2010/main" val="639957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3978AC-1A3A-E3F7-4838-9BBB392793F0}"/>
              </a:ext>
            </a:extLst>
          </p:cNvPr>
          <p:cNvSpPr>
            <a:spLocks noGrp="1"/>
          </p:cNvSpPr>
          <p:nvPr>
            <p:ph type="body" idx="1"/>
          </p:nvPr>
        </p:nvSpPr>
        <p:spPr>
          <a:xfrm>
            <a:off x="1660849" y="1642189"/>
            <a:ext cx="8966717" cy="1846659"/>
          </a:xfrm>
        </p:spPr>
        <p:txBody>
          <a:bodyPr/>
          <a:lstStyle/>
          <a:p>
            <a:r>
              <a:rPr lang="en-IN" sz="6000" dirty="0">
                <a:solidFill>
                  <a:srgbClr val="1D3E65"/>
                </a:solidFill>
                <a:latin typeface="+mj-lt"/>
              </a:rPr>
              <a:t>End user configuration - CUCM</a:t>
            </a:r>
            <a:endParaRPr lang="en-IN" sz="3600" dirty="0">
              <a:latin typeface="+mj-lt"/>
            </a:endParaRPr>
          </a:p>
        </p:txBody>
      </p:sp>
    </p:spTree>
    <p:extLst>
      <p:ext uri="{BB962C8B-B14F-4D97-AF65-F5344CB8AC3E}">
        <p14:creationId xmlns:p14="http://schemas.microsoft.com/office/powerpoint/2010/main" val="564515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Phone Registration and End user Creation</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8" name="TextBox 7">
            <a:extLst>
              <a:ext uri="{FF2B5EF4-FFF2-40B4-BE49-F238E27FC236}">
                <a16:creationId xmlns:a16="http://schemas.microsoft.com/office/drawing/2014/main" id="{6A582222-A3EC-69EE-382B-30B7724F91E0}"/>
              </a:ext>
            </a:extLst>
          </p:cNvPr>
          <p:cNvSpPr txBox="1"/>
          <p:nvPr/>
        </p:nvSpPr>
        <p:spPr>
          <a:xfrm>
            <a:off x="1212979" y="1256160"/>
            <a:ext cx="8341567" cy="646331"/>
          </a:xfrm>
          <a:prstGeom prst="rect">
            <a:avLst/>
          </a:prstGeom>
          <a:noFill/>
        </p:spPr>
        <p:txBody>
          <a:bodyPr wrap="square">
            <a:spAutoFit/>
          </a:bodyPr>
          <a:lstStyle/>
          <a:p>
            <a:pPr marL="285750" indent="-285750">
              <a:buFont typeface="Arial" panose="020B0604020202020204" pitchFamily="34" charset="0"/>
              <a:buChar char="•"/>
            </a:pPr>
            <a:r>
              <a:rPr lang="en-US" dirty="0"/>
              <a:t>Login to CUCM</a:t>
            </a:r>
          </a:p>
          <a:p>
            <a:pPr marL="285750" indent="-285750">
              <a:buFont typeface="Arial" panose="020B0604020202020204" pitchFamily="34" charset="0"/>
              <a:buChar char="•"/>
            </a:pPr>
            <a:r>
              <a:rPr lang="en-US" dirty="0"/>
              <a:t>Go to Device</a:t>
            </a:r>
            <a:r>
              <a:rPr lang="en-US" dirty="0">
                <a:sym typeface="Wingdings" panose="05000000000000000000" pitchFamily="2" charset="2"/>
              </a:rPr>
              <a:t> Phone</a:t>
            </a:r>
            <a:endParaRPr lang="en-IN" dirty="0"/>
          </a:p>
        </p:txBody>
      </p:sp>
      <p:pic>
        <p:nvPicPr>
          <p:cNvPr id="6" name="Picture 5">
            <a:extLst>
              <a:ext uri="{FF2B5EF4-FFF2-40B4-BE49-F238E27FC236}">
                <a16:creationId xmlns:a16="http://schemas.microsoft.com/office/drawing/2014/main" id="{528CFD0E-7594-EDBA-4CAF-2A4C33821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385" y="2016213"/>
            <a:ext cx="8133185" cy="23861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6D6AF243-3081-A1C0-D780-8BC8BFC76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068" y="4897668"/>
            <a:ext cx="8249818" cy="14275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C9E74848-3DAC-6FA9-F35B-99FF9C5CF1D6}"/>
              </a:ext>
            </a:extLst>
          </p:cNvPr>
          <p:cNvSpPr txBox="1"/>
          <p:nvPr/>
        </p:nvSpPr>
        <p:spPr>
          <a:xfrm>
            <a:off x="1747934" y="4251337"/>
            <a:ext cx="8341567" cy="646331"/>
          </a:xfrm>
          <a:prstGeom prst="rect">
            <a:avLst/>
          </a:prstGeom>
          <a:noFill/>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Press Add New</a:t>
            </a:r>
            <a:endParaRPr lang="en-IN" dirty="0"/>
          </a:p>
        </p:txBody>
      </p:sp>
    </p:spTree>
    <p:extLst>
      <p:ext uri="{BB962C8B-B14F-4D97-AF65-F5344CB8AC3E}">
        <p14:creationId xmlns:p14="http://schemas.microsoft.com/office/powerpoint/2010/main" val="4215313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Phone Configuration – Add New Phone</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8" name="TextBox 7">
            <a:extLst>
              <a:ext uri="{FF2B5EF4-FFF2-40B4-BE49-F238E27FC236}">
                <a16:creationId xmlns:a16="http://schemas.microsoft.com/office/drawing/2014/main" id="{6A582222-A3EC-69EE-382B-30B7724F91E0}"/>
              </a:ext>
            </a:extLst>
          </p:cNvPr>
          <p:cNvSpPr txBox="1"/>
          <p:nvPr/>
        </p:nvSpPr>
        <p:spPr>
          <a:xfrm>
            <a:off x="1212979" y="1256160"/>
            <a:ext cx="8341567" cy="646331"/>
          </a:xfrm>
          <a:prstGeom prst="rect">
            <a:avLst/>
          </a:prstGeom>
          <a:noFill/>
        </p:spPr>
        <p:txBody>
          <a:bodyPr wrap="square">
            <a:spAutoFit/>
          </a:bodyPr>
          <a:lstStyle/>
          <a:p>
            <a:pPr marL="285750" indent="-285750">
              <a:buFont typeface="Arial" panose="020B0604020202020204" pitchFamily="34" charset="0"/>
              <a:buChar char="•"/>
            </a:pPr>
            <a:r>
              <a:rPr lang="en-US" dirty="0"/>
              <a:t>Choose phone type and Protocol based on IP Phone</a:t>
            </a:r>
          </a:p>
          <a:p>
            <a:pPr marL="285750" indent="-285750">
              <a:buFont typeface="Arial" panose="020B0604020202020204" pitchFamily="34" charset="0"/>
              <a:buChar char="•"/>
            </a:pPr>
            <a:endParaRPr lang="en-IN" dirty="0"/>
          </a:p>
        </p:txBody>
      </p:sp>
      <p:sp>
        <p:nvSpPr>
          <p:cNvPr id="11" name="TextBox 10">
            <a:extLst>
              <a:ext uri="{FF2B5EF4-FFF2-40B4-BE49-F238E27FC236}">
                <a16:creationId xmlns:a16="http://schemas.microsoft.com/office/drawing/2014/main" id="{C9E74848-3DAC-6FA9-F35B-99FF9C5CF1D6}"/>
              </a:ext>
            </a:extLst>
          </p:cNvPr>
          <p:cNvSpPr txBox="1"/>
          <p:nvPr/>
        </p:nvSpPr>
        <p:spPr>
          <a:xfrm>
            <a:off x="1747934" y="4251337"/>
            <a:ext cx="8341567" cy="646331"/>
          </a:xfrm>
          <a:prstGeom prst="rect">
            <a:avLst/>
          </a:prstGeom>
          <a:noFill/>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pic>
        <p:nvPicPr>
          <p:cNvPr id="12" name="Picture 11">
            <a:extLst>
              <a:ext uri="{FF2B5EF4-FFF2-40B4-BE49-F238E27FC236}">
                <a16:creationId xmlns:a16="http://schemas.microsoft.com/office/drawing/2014/main" id="{A8EA64EC-F408-6462-FC9D-50E1BCC44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399" y="1707331"/>
            <a:ext cx="8397551" cy="28293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2E0D3E32-F948-DE60-2C26-30E53C7A87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993" y="4666788"/>
            <a:ext cx="8453536" cy="16542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78131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Phone Configuration</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8" name="TextBox 7">
            <a:extLst>
              <a:ext uri="{FF2B5EF4-FFF2-40B4-BE49-F238E27FC236}">
                <a16:creationId xmlns:a16="http://schemas.microsoft.com/office/drawing/2014/main" id="{6A582222-A3EC-69EE-382B-30B7724F91E0}"/>
              </a:ext>
            </a:extLst>
          </p:cNvPr>
          <p:cNvSpPr txBox="1"/>
          <p:nvPr/>
        </p:nvSpPr>
        <p:spPr>
          <a:xfrm>
            <a:off x="1212979" y="1073280"/>
            <a:ext cx="8341567" cy="2546466"/>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US" dirty="0">
                <a:sym typeface="Wingdings" panose="05000000000000000000" pitchFamily="2" charset="2"/>
              </a:rPr>
              <a:t>Following parameters are mandatory</a:t>
            </a:r>
          </a:p>
          <a:p>
            <a:pPr marL="800100" lvl="1" indent="-342900">
              <a:lnSpc>
                <a:spcPct val="107000"/>
              </a:lnSpc>
              <a:buFont typeface="Symbol" panose="05050102010706020507" pitchFamily="18" charset="2"/>
              <a:buChar char=""/>
            </a:pPr>
            <a:r>
              <a:rPr lang="en-US" dirty="0">
                <a:sym typeface="Wingdings" panose="05000000000000000000" pitchFamily="2" charset="2"/>
              </a:rPr>
              <a:t>Phone </a:t>
            </a:r>
            <a:r>
              <a:rPr lang="en-US" dirty="0">
                <a:effectLst/>
                <a:latin typeface="Calibri" panose="020F0502020204030204" pitchFamily="34" charset="0"/>
                <a:ea typeface="Calibri" panose="020F0502020204030204" pitchFamily="34" charset="0"/>
                <a:cs typeface="Times New Roman" panose="02020603050405020304" pitchFamily="18" charset="0"/>
              </a:rPr>
              <a:t>Device pool</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Phone button template</a:t>
            </a:r>
          </a:p>
          <a:p>
            <a:pPr marL="800100" lvl="1" indent="-342900">
              <a:lnSpc>
                <a:spcPct val="107000"/>
              </a:lnSpc>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Common phone profile</a:t>
            </a:r>
          </a:p>
          <a:p>
            <a:pPr marL="800100" lvl="1" indent="-342900">
              <a:lnSpc>
                <a:spcPct val="107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Device Security profile</a:t>
            </a:r>
          </a:p>
          <a:p>
            <a:pPr lvl="1">
              <a:lnSpc>
                <a:spcPct val="107000"/>
              </a:lnSpc>
            </a:pPr>
            <a:r>
              <a:rPr lang="en-US" b="1" dirty="0">
                <a:latin typeface="Calibri" panose="020F0502020204030204" pitchFamily="34" charset="0"/>
                <a:ea typeface="Calibri" panose="020F0502020204030204" pitchFamily="34" charset="0"/>
                <a:cs typeface="Times New Roman" panose="02020603050405020304" pitchFamily="18" charset="0"/>
              </a:rPr>
              <a:t>Note: </a:t>
            </a:r>
            <a:r>
              <a:rPr lang="en-US" dirty="0">
                <a:latin typeface="Calibri" panose="020F0502020204030204" pitchFamily="34" charset="0"/>
                <a:ea typeface="Calibri" panose="020F0502020204030204" pitchFamily="34" charset="0"/>
                <a:cs typeface="Times New Roman" panose="02020603050405020304" pitchFamily="18" charset="0"/>
              </a:rPr>
              <a:t>Choose Anonymous as Owner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dirty="0"/>
          </a:p>
        </p:txBody>
      </p:sp>
      <p:grpSp>
        <p:nvGrpSpPr>
          <p:cNvPr id="3" name="Group 2">
            <a:extLst>
              <a:ext uri="{FF2B5EF4-FFF2-40B4-BE49-F238E27FC236}">
                <a16:creationId xmlns:a16="http://schemas.microsoft.com/office/drawing/2014/main" id="{1AF7AF05-DF3E-2332-63A2-A59F972F4F03}"/>
              </a:ext>
            </a:extLst>
          </p:cNvPr>
          <p:cNvGrpSpPr/>
          <p:nvPr/>
        </p:nvGrpSpPr>
        <p:grpSpPr>
          <a:xfrm>
            <a:off x="1312039" y="3029245"/>
            <a:ext cx="7668208" cy="3419861"/>
            <a:chOff x="1212979" y="2965062"/>
            <a:chExt cx="7668208" cy="3419861"/>
          </a:xfrm>
        </p:grpSpPr>
        <p:pic>
          <p:nvPicPr>
            <p:cNvPr id="12" name="Picture 11">
              <a:extLst>
                <a:ext uri="{FF2B5EF4-FFF2-40B4-BE49-F238E27FC236}">
                  <a16:creationId xmlns:a16="http://schemas.microsoft.com/office/drawing/2014/main" id="{AFFE2FC6-D793-6EE8-53E1-86A23F9F7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979" y="2965062"/>
              <a:ext cx="7668208" cy="34198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a:extLst>
                <a:ext uri="{FF2B5EF4-FFF2-40B4-BE49-F238E27FC236}">
                  <a16:creationId xmlns:a16="http://schemas.microsoft.com/office/drawing/2014/main" id="{EF2FD277-FF5F-582D-2BE5-8886FEC4226B}"/>
                </a:ext>
              </a:extLst>
            </p:cNvPr>
            <p:cNvSpPr/>
            <p:nvPr/>
          </p:nvSpPr>
          <p:spPr>
            <a:xfrm>
              <a:off x="1333500" y="4090846"/>
              <a:ext cx="1455420" cy="259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26B69246-6034-7553-A84E-61F6FA85C0A6}"/>
                </a:ext>
              </a:extLst>
            </p:cNvPr>
            <p:cNvSpPr/>
            <p:nvPr/>
          </p:nvSpPr>
          <p:spPr>
            <a:xfrm>
              <a:off x="1325880" y="3902897"/>
              <a:ext cx="1455420" cy="114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2429310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3978AC-1A3A-E3F7-4838-9BBB392793F0}"/>
              </a:ext>
            </a:extLst>
          </p:cNvPr>
          <p:cNvSpPr>
            <a:spLocks noGrp="1"/>
          </p:cNvSpPr>
          <p:nvPr>
            <p:ph type="body" idx="1"/>
          </p:nvPr>
        </p:nvSpPr>
        <p:spPr>
          <a:xfrm>
            <a:off x="3013789" y="2640562"/>
            <a:ext cx="5327778" cy="1520891"/>
          </a:xfrm>
        </p:spPr>
        <p:txBody>
          <a:bodyPr/>
          <a:lstStyle/>
          <a:p>
            <a:r>
              <a:rPr lang="en-IN" sz="9600" dirty="0">
                <a:solidFill>
                  <a:srgbClr val="1D3E65"/>
                </a:solidFill>
              </a:rPr>
              <a:t>IVR Flow</a:t>
            </a:r>
            <a:endParaRPr lang="en-IN" sz="6000" dirty="0">
              <a:latin typeface="+mj-lt"/>
            </a:endParaRPr>
          </a:p>
        </p:txBody>
      </p:sp>
    </p:spTree>
    <p:extLst>
      <p:ext uri="{BB962C8B-B14F-4D97-AF65-F5344CB8AC3E}">
        <p14:creationId xmlns:p14="http://schemas.microsoft.com/office/powerpoint/2010/main" val="3190607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   Phone Configuration </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pic>
        <p:nvPicPr>
          <p:cNvPr id="6" name="Picture 5">
            <a:extLst>
              <a:ext uri="{FF2B5EF4-FFF2-40B4-BE49-F238E27FC236}">
                <a16:creationId xmlns:a16="http://schemas.microsoft.com/office/drawing/2014/main" id="{D3AC27E7-1C34-661C-1252-5C9676C63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 y="1691641"/>
            <a:ext cx="7613935" cy="3802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CC4B1C6F-3FC9-6AC9-FFA4-36FFF09E39EB}"/>
              </a:ext>
            </a:extLst>
          </p:cNvPr>
          <p:cNvSpPr/>
          <p:nvPr/>
        </p:nvSpPr>
        <p:spPr>
          <a:xfrm>
            <a:off x="1188720" y="4771005"/>
            <a:ext cx="1455420" cy="1923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399816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Phone Configuration</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256646"/>
            <a:ext cx="10972800" cy="283219"/>
          </a:xfrm>
        </p:spPr>
        <p:txBody>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on Save and Apply config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7A410D5-6C62-6734-DF59-0AFFD44B1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457" y="1835797"/>
            <a:ext cx="5943600" cy="43840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45767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Phone Configuration</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pic>
        <p:nvPicPr>
          <p:cNvPr id="8" name="Picture 7">
            <a:extLst>
              <a:ext uri="{FF2B5EF4-FFF2-40B4-BE49-F238E27FC236}">
                <a16:creationId xmlns:a16="http://schemas.microsoft.com/office/drawing/2014/main" id="{75AEF2FD-C0EC-83D3-BBBD-8DD220E20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473" y="2322512"/>
            <a:ext cx="5943600" cy="2212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97566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Adding Directory Number</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pic>
        <p:nvPicPr>
          <p:cNvPr id="6" name="Picture 5">
            <a:extLst>
              <a:ext uri="{FF2B5EF4-FFF2-40B4-BE49-F238E27FC236}">
                <a16:creationId xmlns:a16="http://schemas.microsoft.com/office/drawing/2014/main" id="{DE89533A-31EE-E83F-4C92-1B5ACA9DA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674" y="1818337"/>
            <a:ext cx="5943600" cy="2763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FFFE9DBE-2A63-9F28-01AB-BD8D0F5F4705}"/>
              </a:ext>
            </a:extLst>
          </p:cNvPr>
          <p:cNvSpPr/>
          <p:nvPr/>
        </p:nvSpPr>
        <p:spPr>
          <a:xfrm>
            <a:off x="609599" y="2719980"/>
            <a:ext cx="1455420" cy="1923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 Placeholder 4">
            <a:extLst>
              <a:ext uri="{FF2B5EF4-FFF2-40B4-BE49-F238E27FC236}">
                <a16:creationId xmlns:a16="http://schemas.microsoft.com/office/drawing/2014/main" id="{BCEA52EF-8E9C-DECD-F1E5-8BF9D870912C}"/>
              </a:ext>
            </a:extLst>
          </p:cNvPr>
          <p:cNvSpPr txBox="1">
            <a:spLocks/>
          </p:cNvSpPr>
          <p:nvPr/>
        </p:nvSpPr>
        <p:spPr>
          <a:xfrm>
            <a:off x="609599" y="1256646"/>
            <a:ext cx="10972800" cy="283219"/>
          </a:xfrm>
          <a:prstGeom prst="rect">
            <a:avLst/>
          </a:prstGeom>
        </p:spPr>
        <p:txBody>
          <a:bodyPr wrap="square" lIns="0" tIns="0" rIns="0" bIns="0">
            <a:spAutoFit/>
          </a:bodyPr>
          <a:lst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a:lnSpc>
                <a:spcPct val="107000"/>
              </a:lnSpc>
              <a:spcAft>
                <a:spcPts val="800"/>
              </a:spcAft>
            </a:pPr>
            <a:r>
              <a:rPr lang="en-US" b="1"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rPr>
              <a:t>Click on ‘Add a new DN’</a:t>
            </a:r>
            <a:endParaRPr lang="en-IN"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53325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Adding Directory Number</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pic>
        <p:nvPicPr>
          <p:cNvPr id="7" name="Picture 6">
            <a:extLst>
              <a:ext uri="{FF2B5EF4-FFF2-40B4-BE49-F238E27FC236}">
                <a16:creationId xmlns:a16="http://schemas.microsoft.com/office/drawing/2014/main" id="{CDFAB86D-4638-C29A-31BE-22FC1B138D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820" y="1805225"/>
            <a:ext cx="5943600" cy="3473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22851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Adding Directory Number</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pic>
        <p:nvPicPr>
          <p:cNvPr id="8" name="Picture 7">
            <a:extLst>
              <a:ext uri="{FF2B5EF4-FFF2-40B4-BE49-F238E27FC236}">
                <a16:creationId xmlns:a16="http://schemas.microsoft.com/office/drawing/2014/main" id="{6A73D2B6-16AC-B1C5-0FDF-07F768C99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641" y="1579325"/>
            <a:ext cx="5943600" cy="46638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0427B0DF-51D1-ADC0-6AD0-E0FC231E5BCD}"/>
              </a:ext>
            </a:extLst>
          </p:cNvPr>
          <p:cNvSpPr txBox="1"/>
          <p:nvPr/>
        </p:nvSpPr>
        <p:spPr>
          <a:xfrm>
            <a:off x="1315616" y="936562"/>
            <a:ext cx="7821385" cy="375552"/>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save once enter the directory number and display name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853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Add End user</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315616" y="3054612"/>
            <a:ext cx="7821385" cy="375552"/>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Add New</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F7B712C-E5CE-6DF8-9F1D-307D5222F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876" y="1711603"/>
            <a:ext cx="7596673" cy="11410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A9D08A6D-FE87-9280-37E7-756B65828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877" y="3781345"/>
            <a:ext cx="7596672" cy="14973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 Placeholder 4">
            <a:extLst>
              <a:ext uri="{FF2B5EF4-FFF2-40B4-BE49-F238E27FC236}">
                <a16:creationId xmlns:a16="http://schemas.microsoft.com/office/drawing/2014/main" id="{919F4A29-A687-E566-D8EC-7A07DF2023C1}"/>
              </a:ext>
            </a:extLst>
          </p:cNvPr>
          <p:cNvSpPr txBox="1">
            <a:spLocks/>
          </p:cNvSpPr>
          <p:nvPr/>
        </p:nvSpPr>
        <p:spPr>
          <a:xfrm>
            <a:off x="609599" y="1256646"/>
            <a:ext cx="10972800" cy="283219"/>
          </a:xfrm>
          <a:prstGeom prst="rect">
            <a:avLst/>
          </a:prstGeom>
        </p:spPr>
        <p:txBody>
          <a:bodyPr wrap="square" lIns="0" tIns="0" rIns="0" bIns="0">
            <a:spAutoFit/>
          </a:bodyPr>
          <a:lst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a:lnSpc>
                <a:spcPct val="107000"/>
              </a:lnSpc>
              <a:spcAft>
                <a:spcPts val="800"/>
              </a:spcAft>
            </a:pPr>
            <a:r>
              <a:rPr lang="en-US" b="1"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rPr>
              <a:t> User Management </a:t>
            </a:r>
            <a:r>
              <a:rPr lang="en-US" b="1"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End user</a:t>
            </a:r>
            <a:endParaRPr lang="en-IN"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44542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Add End user</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278293" y="1144340"/>
            <a:ext cx="7821385" cy="1928477"/>
          </a:xfrm>
          <a:prstGeom prst="rect">
            <a:avLst/>
          </a:prstGeom>
          <a:noFill/>
        </p:spPr>
        <p:txBody>
          <a:bodyPr wrap="square">
            <a:spAutoFit/>
          </a:bodyPr>
          <a:lstStyle/>
          <a:p>
            <a:pPr lvl="0">
              <a:lnSpc>
                <a:spcPct val="107000"/>
              </a:lnSpc>
            </a:pPr>
            <a:r>
              <a:rPr lang="en-US" b="1" dirty="0">
                <a:latin typeface="Calibri" panose="020F0502020204030204" pitchFamily="34" charset="0"/>
                <a:ea typeface="Calibri" panose="020F0502020204030204" pitchFamily="34" charset="0"/>
                <a:cs typeface="Times New Roman" panose="02020603050405020304" pitchFamily="18" charset="0"/>
              </a:rPr>
              <a:t>Enter below Details</a:t>
            </a: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User 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Name: first and last name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Password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 Click save button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1F132650-9C9B-9882-9450-AE7789CA3A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7439" y="746354"/>
            <a:ext cx="5943600" cy="49417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63359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Add End User – Device Association</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278293" y="1144340"/>
            <a:ext cx="7821385" cy="375552"/>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Device Association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2ECC4B6F-6AFD-9201-9B6D-03FF070A6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293" y="1496611"/>
            <a:ext cx="5943600" cy="31349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2A99E0EA-FCAB-E93F-C8DF-9269BD08C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293" y="5049241"/>
            <a:ext cx="5943600" cy="12490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9799575B-873A-4D62-79F1-1BF39E8EF5D4}"/>
              </a:ext>
            </a:extLst>
          </p:cNvPr>
          <p:cNvSpPr txBox="1"/>
          <p:nvPr/>
        </p:nvSpPr>
        <p:spPr>
          <a:xfrm>
            <a:off x="1278294" y="4585950"/>
            <a:ext cx="9625304" cy="375552"/>
          </a:xfrm>
          <a:prstGeom prst="rect">
            <a:avLst/>
          </a:prstGeom>
          <a:noFill/>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Select Device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143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Add End User – Call Control Group</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278293" y="1144340"/>
            <a:ext cx="7821385" cy="375552"/>
          </a:xfrm>
          <a:prstGeom prst="rect">
            <a:avLst/>
          </a:prstGeom>
          <a:noFill/>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Call Control Group</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5B4AC3B-EEBB-3020-8152-0DE139CD5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800" y="1735494"/>
            <a:ext cx="7658878" cy="44770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10852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848360"/>
          </a:xfrm>
        </p:spPr>
        <p:txBody>
          <a:bodyPr/>
          <a:lstStyle/>
          <a:p>
            <a:r>
              <a:rPr lang="en-IN" dirty="0">
                <a:solidFill>
                  <a:srgbClr val="1D3E65"/>
                </a:solidFill>
              </a:rPr>
              <a:t>Toll Free Number</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577340"/>
            <a:ext cx="10972800" cy="3123932"/>
          </a:xfrm>
        </p:spPr>
        <p:txBody>
          <a:bodyPr/>
          <a:lstStyle/>
          <a:p>
            <a:pPr marL="285750" algn="just">
              <a:lnSpc>
                <a:spcPct val="150000"/>
              </a:lnSpc>
              <a:spcBef>
                <a:spcPts val="600"/>
              </a:spcBef>
              <a:spcAft>
                <a:spcPts val="600"/>
              </a:spcAft>
            </a:pPr>
            <a:r>
              <a:rPr lang="en-US" sz="2000" dirty="0">
                <a:solidFill>
                  <a:srgbClr val="002060"/>
                </a:solidFill>
                <a:effectLst/>
                <a:latin typeface="+mj-lt"/>
                <a:ea typeface="Times New Roman" panose="02020603050405020304" pitchFamily="18" charset="0"/>
                <a:cs typeface="Arial" panose="020B0604020202020204" pitchFamily="34" charset="0"/>
              </a:rPr>
              <a:t>The toll-free numbers provided are</a:t>
            </a:r>
            <a:endParaRPr lang="en-IN" sz="2000" dirty="0">
              <a:effectLst/>
              <a:latin typeface="+mj-lt"/>
              <a:ea typeface="Times New Roman" panose="02020603050405020304" pitchFamily="18" charset="0"/>
              <a:cs typeface="Times New Roman" panose="02020603050405020304" pitchFamily="18" charset="0"/>
            </a:endParaRPr>
          </a:p>
          <a:p>
            <a:pPr marL="800100" lvl="1" indent="-342900" algn="just">
              <a:lnSpc>
                <a:spcPct val="150000"/>
              </a:lnSpc>
              <a:spcBef>
                <a:spcPts val="600"/>
              </a:spcBef>
              <a:spcAft>
                <a:spcPts val="600"/>
              </a:spcAft>
              <a:buFont typeface="Symbol" panose="05050102010706020507" pitchFamily="18" charset="2"/>
              <a:buChar char=""/>
            </a:pPr>
            <a:r>
              <a:rPr lang="en-IN" sz="2000" dirty="0">
                <a:solidFill>
                  <a:srgbClr val="002060"/>
                </a:solidFill>
                <a:latin typeface="+mj-lt"/>
                <a:cs typeface="Arial" panose="020B0604020202020204" pitchFamily="34" charset="0"/>
              </a:rPr>
              <a:t>8008884 </a:t>
            </a:r>
          </a:p>
          <a:p>
            <a:pPr marL="800100" lvl="1" indent="-342900" algn="just">
              <a:lnSpc>
                <a:spcPct val="150000"/>
              </a:lnSpc>
              <a:spcBef>
                <a:spcPts val="600"/>
              </a:spcBef>
              <a:spcAft>
                <a:spcPts val="600"/>
              </a:spcAft>
              <a:buFont typeface="Symbol" panose="05050102010706020507" pitchFamily="18" charset="2"/>
              <a:buChar char=""/>
            </a:pPr>
            <a:r>
              <a:rPr lang="en-IN" sz="2000" dirty="0">
                <a:solidFill>
                  <a:srgbClr val="002060"/>
                </a:solidFill>
                <a:latin typeface="+mj-lt"/>
                <a:cs typeface="Arial" panose="020B0604020202020204" pitchFamily="34" charset="0"/>
              </a:rPr>
              <a:t>8008885</a:t>
            </a:r>
          </a:p>
          <a:p>
            <a:pPr marL="342900" lvl="0" indent="-342900" algn="just">
              <a:lnSpc>
                <a:spcPct val="150000"/>
              </a:lnSpc>
              <a:spcBef>
                <a:spcPts val="600"/>
              </a:spcBef>
              <a:spcAft>
                <a:spcPts val="600"/>
              </a:spcAft>
              <a:buFont typeface="Symbol" panose="05050102010706020507" pitchFamily="18" charset="2"/>
              <a:buChar char=""/>
            </a:pPr>
            <a:r>
              <a:rPr lang="en-US" sz="2000" dirty="0">
                <a:solidFill>
                  <a:srgbClr val="002060"/>
                </a:solidFill>
                <a:effectLst/>
                <a:latin typeface="+mj-lt"/>
                <a:ea typeface="Times New Roman" panose="02020603050405020304" pitchFamily="18" charset="0"/>
                <a:cs typeface="Arial" panose="020B0604020202020204" pitchFamily="34" charset="0"/>
              </a:rPr>
              <a:t>While caller calls these toll fre</a:t>
            </a:r>
            <a:r>
              <a:rPr lang="en-US" sz="2000" dirty="0">
                <a:solidFill>
                  <a:srgbClr val="002060"/>
                </a:solidFill>
                <a:latin typeface="+mj-lt"/>
                <a:ea typeface="Times New Roman" panose="02020603050405020304" pitchFamily="18" charset="0"/>
                <a:cs typeface="Arial" panose="020B0604020202020204" pitchFamily="34" charset="0"/>
              </a:rPr>
              <a:t>e number Call will be transferred to IVR  then it will be redirected to Agent based on his availability.</a:t>
            </a:r>
            <a:endParaRPr lang="en-IN" sz="2000" dirty="0">
              <a:effectLst/>
              <a:latin typeface="+mj-lt"/>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3464172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Add End User – Application user</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306284" y="1144340"/>
            <a:ext cx="7821385" cy="774507"/>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Add the user to application user select rmcm and jtapi user</a:t>
            </a: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8F2FF2E2-669D-3C70-C25D-8136095E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9374" y="2014309"/>
            <a:ext cx="7494037" cy="37857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48830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Add End User – Application user</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306284" y="1144340"/>
            <a:ext cx="7821385" cy="375552"/>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Add Device from available Devices from “Controlled Devices”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1B73B39E-BFE4-40A9-3FD1-FE8F62AA1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890" y="1686877"/>
            <a:ext cx="5943600" cy="4398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6773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3978AC-1A3A-E3F7-4838-9BBB392793F0}"/>
              </a:ext>
            </a:extLst>
          </p:cNvPr>
          <p:cNvSpPr>
            <a:spLocks noGrp="1"/>
          </p:cNvSpPr>
          <p:nvPr>
            <p:ph type="body" idx="1"/>
          </p:nvPr>
        </p:nvSpPr>
        <p:spPr>
          <a:xfrm>
            <a:off x="1660849" y="1642189"/>
            <a:ext cx="8966717" cy="1846659"/>
          </a:xfrm>
        </p:spPr>
        <p:txBody>
          <a:bodyPr/>
          <a:lstStyle/>
          <a:p>
            <a:r>
              <a:rPr lang="en-IN" sz="6000" dirty="0">
                <a:solidFill>
                  <a:srgbClr val="1D3E65"/>
                </a:solidFill>
                <a:latin typeface="+mj-lt"/>
              </a:rPr>
              <a:t>End user configuration - UCCX</a:t>
            </a:r>
            <a:endParaRPr lang="en-IN" sz="3600" dirty="0">
              <a:latin typeface="+mj-lt"/>
            </a:endParaRPr>
          </a:p>
        </p:txBody>
      </p:sp>
    </p:spTree>
    <p:extLst>
      <p:ext uri="{BB962C8B-B14F-4D97-AF65-F5344CB8AC3E}">
        <p14:creationId xmlns:p14="http://schemas.microsoft.com/office/powerpoint/2010/main" val="4207700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Add Skill</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306284" y="1144340"/>
            <a:ext cx="7821385" cy="772712"/>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Login to UCCX </a:t>
            </a: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Subsystems</a:t>
            </a:r>
            <a:r>
              <a:rPr lang="en-US" sz="1800" b="1"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RmCmSkills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9E0066B-0D67-9AEE-961D-035AB5C2B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84" y="1989246"/>
            <a:ext cx="5943600" cy="2047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DAE2EC90-2905-10A9-832B-581A09144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84" y="4601951"/>
            <a:ext cx="5943600" cy="7670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01219A6A-71DD-7898-D9B1-764FBFC15E38}"/>
              </a:ext>
            </a:extLst>
          </p:cNvPr>
          <p:cNvSpPr txBox="1"/>
          <p:nvPr/>
        </p:nvSpPr>
        <p:spPr>
          <a:xfrm>
            <a:off x="1306285" y="4132934"/>
            <a:ext cx="5943600" cy="375552"/>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Add New</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73544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Add /Remove Skill</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306284" y="1144340"/>
            <a:ext cx="7821385" cy="375552"/>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Add Skill name and Update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312A141B-EF62-7353-4932-E433B10A6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84" y="1519892"/>
            <a:ext cx="8836092" cy="2571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714015CF-8350-2F9A-F407-B108716C0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088" y="4747526"/>
            <a:ext cx="8836092" cy="1397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14120C71-259C-0CB4-6C7F-E8226ABECAE6}"/>
              </a:ext>
            </a:extLst>
          </p:cNvPr>
          <p:cNvSpPr txBox="1"/>
          <p:nvPr/>
        </p:nvSpPr>
        <p:spPr>
          <a:xfrm>
            <a:off x="1216088" y="4176675"/>
            <a:ext cx="7821385" cy="375552"/>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Delet</a:t>
            </a:r>
            <a:r>
              <a:rPr lang="en-US" b="1" dirty="0">
                <a:latin typeface="Calibri" panose="020F0502020204030204" pitchFamily="34" charset="0"/>
                <a:ea typeface="Calibri" panose="020F0502020204030204" pitchFamily="34" charset="0"/>
                <a:cs typeface="Times New Roman" panose="02020603050405020304" pitchFamily="18" charset="0"/>
              </a:rPr>
              <a:t>e To remove skill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39709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Add Skill to resource</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306284" y="1144340"/>
            <a:ext cx="7821385" cy="344069"/>
          </a:xfrm>
          <a:prstGeom prst="rect">
            <a:avLst/>
          </a:prstGeom>
          <a:noFill/>
        </p:spPr>
        <p:txBody>
          <a:bodyPr wrap="square">
            <a:spAutoFit/>
          </a:bodyPr>
          <a:lstStyle/>
          <a:p>
            <a:pPr>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Select Skill and Assign Skill</a:t>
            </a:r>
          </a:p>
        </p:txBody>
      </p:sp>
      <p:pic>
        <p:nvPicPr>
          <p:cNvPr id="15" name="Picture 14">
            <a:extLst>
              <a:ext uri="{FF2B5EF4-FFF2-40B4-BE49-F238E27FC236}">
                <a16:creationId xmlns:a16="http://schemas.microsoft.com/office/drawing/2014/main" id="{DFE31DAD-EBC4-922C-0453-0D33F8871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877" y="1678343"/>
            <a:ext cx="5696241" cy="4229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37307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Add CSQ</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306284" y="1144340"/>
            <a:ext cx="7821385" cy="375552"/>
          </a:xfrm>
          <a:prstGeom prst="rect">
            <a:avLst/>
          </a:prstGeom>
          <a:noFill/>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Subsystem</a:t>
            </a:r>
            <a:r>
              <a:rPr lang="en-US" b="1"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RmCmContact Service Queues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72FBC330-70EC-3847-CCA2-EEDD39594FD5}"/>
              </a:ext>
            </a:extLst>
          </p:cNvPr>
          <p:cNvSpPr txBox="1"/>
          <p:nvPr/>
        </p:nvSpPr>
        <p:spPr>
          <a:xfrm>
            <a:off x="1458684" y="4310526"/>
            <a:ext cx="7821385" cy="344069"/>
          </a:xfrm>
          <a:prstGeom prst="rect">
            <a:avLst/>
          </a:prstGeom>
          <a:noFill/>
        </p:spPr>
        <p:txBody>
          <a:bodyPr wrap="square">
            <a:spAutoFit/>
          </a:bodyPr>
          <a:lstStyle/>
          <a:p>
            <a:pPr>
              <a:lnSpc>
                <a:spcPct val="107000"/>
              </a:lnSpc>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Assign Skill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BCAF5833-4F07-8C7B-F763-805D30AF8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83" y="1741736"/>
            <a:ext cx="8220272" cy="24114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1A407F70-9F82-D6A7-2EAA-B148B455D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424" y="4811950"/>
            <a:ext cx="8455090" cy="8309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9606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Add CSQ – Contact Service Queue Configuration</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546157" y="1267555"/>
            <a:ext cx="7821385" cy="375552"/>
          </a:xfrm>
          <a:prstGeom prst="rect">
            <a:avLst/>
          </a:prstGeom>
          <a:noFill/>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Subsystem </a:t>
            </a:r>
            <a:r>
              <a:rPr lang="en-US" b="1"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RmCm Contact Service Queues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B8F655E7-D843-B843-EB21-F9CDB5200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157" y="1890315"/>
            <a:ext cx="7341637" cy="3388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42203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3978AC-1A3A-E3F7-4838-9BBB392793F0}"/>
              </a:ext>
            </a:extLst>
          </p:cNvPr>
          <p:cNvSpPr>
            <a:spLocks noGrp="1"/>
          </p:cNvSpPr>
          <p:nvPr>
            <p:ph type="body" idx="1"/>
          </p:nvPr>
        </p:nvSpPr>
        <p:spPr>
          <a:xfrm>
            <a:off x="1660849" y="1642189"/>
            <a:ext cx="8966717" cy="1231106"/>
          </a:xfrm>
        </p:spPr>
        <p:txBody>
          <a:bodyPr/>
          <a:lstStyle/>
          <a:p>
            <a:r>
              <a:rPr lang="en-IN" sz="8000" dirty="0">
                <a:solidFill>
                  <a:srgbClr val="1D3E65"/>
                </a:solidFill>
                <a:latin typeface="+mj-lt"/>
              </a:rPr>
              <a:t>CUIC Reporting</a:t>
            </a:r>
            <a:endParaRPr lang="en-IN" sz="4800" dirty="0">
              <a:latin typeface="+mj-lt"/>
            </a:endParaRPr>
          </a:p>
        </p:txBody>
      </p:sp>
    </p:spTree>
    <p:extLst>
      <p:ext uri="{BB962C8B-B14F-4D97-AF65-F5344CB8AC3E}">
        <p14:creationId xmlns:p14="http://schemas.microsoft.com/office/powerpoint/2010/main" val="3309608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CUIC Login</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546157" y="1267555"/>
            <a:ext cx="7821385" cy="743024"/>
          </a:xfrm>
          <a:prstGeom prst="rect">
            <a:avLst/>
          </a:prstGeom>
          <a:noFill/>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CUIC Login URL:  </a:t>
            </a:r>
            <a:r>
              <a:rPr lang="en-IN" sz="1600" dirty="0">
                <a:solidFill>
                  <a:srgbClr val="0000CC"/>
                </a:solidFill>
                <a:latin typeface="-apple-system"/>
              </a:rPr>
              <a:t>https://&lt;FQDN&gt;:&lt;PORT NUMBER: 8444&gt;/cuic</a:t>
            </a:r>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271ED77-6027-68E7-25C7-B477368DA556}"/>
              </a:ext>
            </a:extLst>
          </p:cNvPr>
          <p:cNvPicPr>
            <a:picLocks noChangeAspect="1"/>
          </p:cNvPicPr>
          <p:nvPr/>
        </p:nvPicPr>
        <p:blipFill rotWithShape="1">
          <a:blip r:embed="rId2">
            <a:extLst>
              <a:ext uri="{28A0092B-C50C-407E-A947-70E740481C1C}">
                <a14:useLocalDpi xmlns:a14="http://schemas.microsoft.com/office/drawing/2010/main" val="0"/>
              </a:ext>
            </a:extLst>
          </a:blip>
          <a:srcRect l="16059" t="2443" r="2649" b="15879"/>
          <a:stretch/>
        </p:blipFill>
        <p:spPr>
          <a:xfrm>
            <a:off x="2824458" y="1908313"/>
            <a:ext cx="4831702" cy="38432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28488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EB0A5D-A273-A2DF-2644-1196C52EF301}"/>
              </a:ext>
            </a:extLst>
          </p:cNvPr>
          <p:cNvSpPr>
            <a:spLocks noGrp="1"/>
          </p:cNvSpPr>
          <p:nvPr>
            <p:ph type="ctrTitle"/>
          </p:nvPr>
        </p:nvSpPr>
        <p:spPr>
          <a:xfrm>
            <a:off x="609600" y="437932"/>
            <a:ext cx="10972800" cy="830997"/>
          </a:xfrm>
        </p:spPr>
        <p:txBody>
          <a:bodyPr/>
          <a:lstStyle/>
          <a:p>
            <a:r>
              <a:rPr lang="en-IN" dirty="0">
                <a:solidFill>
                  <a:srgbClr val="002060"/>
                </a:solidFill>
              </a:rPr>
              <a:t>IVR Flow</a:t>
            </a:r>
          </a:p>
        </p:txBody>
      </p:sp>
      <p:pic>
        <p:nvPicPr>
          <p:cNvPr id="5" name="Picture 4">
            <a:extLst>
              <a:ext uri="{FF2B5EF4-FFF2-40B4-BE49-F238E27FC236}">
                <a16:creationId xmlns:a16="http://schemas.microsoft.com/office/drawing/2014/main" id="{6252C6C9-76D2-F1B0-8C80-919D58F4F475}"/>
              </a:ext>
            </a:extLst>
          </p:cNvPr>
          <p:cNvPicPr>
            <a:picLocks noChangeAspect="1"/>
          </p:cNvPicPr>
          <p:nvPr/>
        </p:nvPicPr>
        <p:blipFill rotWithShape="1">
          <a:blip r:embed="rId2">
            <a:extLst>
              <a:ext uri="{28A0092B-C50C-407E-A947-70E740481C1C}">
                <a14:useLocalDpi xmlns:a14="http://schemas.microsoft.com/office/drawing/2010/main" val="0"/>
              </a:ext>
            </a:extLst>
          </a:blip>
          <a:srcRect l="33078" t="10336" r="33206" b="383"/>
          <a:stretch/>
        </p:blipFill>
        <p:spPr bwMode="auto">
          <a:xfrm>
            <a:off x="3666932" y="1436914"/>
            <a:ext cx="4549016" cy="47705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366695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CUIC - Reports</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472681" y="1203773"/>
            <a:ext cx="7821385" cy="344069"/>
          </a:xfrm>
          <a:prstGeom prst="rect">
            <a:avLst/>
          </a:prstGeom>
          <a:noFill/>
        </p:spPr>
        <p:txBody>
          <a:bodyPr wrap="square">
            <a:spAutoFit/>
          </a:bodyPr>
          <a:lstStyle/>
          <a:p>
            <a:pPr>
              <a:lnSpc>
                <a:spcPct val="107000"/>
              </a:lnSpc>
              <a:spcAft>
                <a:spcPts val="800"/>
              </a:spcAft>
            </a:pPr>
            <a:r>
              <a:rPr lang="en-US" sz="1600" b="1" dirty="0">
                <a:latin typeface="Calibri" panose="020F0502020204030204" pitchFamily="34" charset="0"/>
                <a:ea typeface="Calibri" panose="020F0502020204030204" pitchFamily="34" charset="0"/>
                <a:cs typeface="Times New Roman" panose="02020603050405020304" pitchFamily="18" charset="0"/>
              </a:rPr>
              <a:t>Choose  “Reports” option</a:t>
            </a:r>
            <a:r>
              <a:rPr lang="en-US" sz="16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8105D4C-39CC-023B-FF7C-BCDF4FCDA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681" y="1994823"/>
            <a:ext cx="6644951" cy="30276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97643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CUIC – Reports Export</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472681" y="1203773"/>
            <a:ext cx="7821385" cy="344069"/>
          </a:xfrm>
          <a:prstGeom prst="rect">
            <a:avLst/>
          </a:prstGeom>
          <a:noFill/>
        </p:spPr>
        <p:txBody>
          <a:bodyPr wrap="square">
            <a:spAutoFit/>
          </a:bodyPr>
          <a:lstStyle/>
          <a:p>
            <a:pPr>
              <a:lnSpc>
                <a:spcPct val="107000"/>
              </a:lnSpc>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Select stock and choose Export  for exporting complete reports.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8E4006A1-CFE4-892F-21A0-124E6D0DE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681" y="1848485"/>
            <a:ext cx="5943600" cy="31610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42519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CUIC – Reports – Options</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472681" y="1203773"/>
            <a:ext cx="7821385" cy="1808316"/>
          </a:xfrm>
          <a:prstGeom prst="rect">
            <a:avLst/>
          </a:prstGeom>
          <a:noFill/>
        </p:spPr>
        <p:txBody>
          <a:bodyPr wrap="square">
            <a:spAutoFit/>
          </a:bodyPr>
          <a:lstStyle/>
          <a:p>
            <a:pPr>
              <a:lnSpc>
                <a:spcPct val="107000"/>
              </a:lnSpc>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Click on Stock to view following 2 options</a:t>
            </a:r>
          </a:p>
          <a:p>
            <a:pPr marL="285750" indent="-285750">
              <a:lnSpc>
                <a:spcPct val="107000"/>
              </a:lnSpc>
              <a:spcAft>
                <a:spcPts val="800"/>
              </a:spcAft>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	Unified CCX Historical</a:t>
            </a:r>
          </a:p>
          <a:p>
            <a:pPr marL="285750" indent="-285750">
              <a:lnSpc>
                <a:spcPct val="107000"/>
              </a:lnSpc>
              <a:spcAft>
                <a:spcPts val="800"/>
              </a:spcAft>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	Unified CCX Live Data</a:t>
            </a:r>
          </a:p>
          <a:p>
            <a:pPr>
              <a:lnSpc>
                <a:spcPct val="107000"/>
              </a:lnSpc>
              <a:spcAft>
                <a:spcPts val="800"/>
              </a:spcAft>
            </a:pP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87EA80E-F333-A742-53B2-276A25F4170A}"/>
              </a:ext>
            </a:extLst>
          </p:cNvPr>
          <p:cNvPicPr>
            <a:picLocks noChangeAspect="1"/>
          </p:cNvPicPr>
          <p:nvPr/>
        </p:nvPicPr>
        <p:blipFill>
          <a:blip r:embed="rId2"/>
          <a:stretch>
            <a:fillRect/>
          </a:stretch>
        </p:blipFill>
        <p:spPr>
          <a:xfrm>
            <a:off x="949633" y="2410322"/>
            <a:ext cx="8270567" cy="39210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225661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CUIC – Reports Historical Data</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786881" y="1019306"/>
            <a:ext cx="7821385" cy="1076192"/>
          </a:xfrm>
          <a:prstGeom prst="rect">
            <a:avLst/>
          </a:prstGeom>
          <a:noFill/>
        </p:spPr>
        <p:txBody>
          <a:bodyPr wrap="square">
            <a:spAutoFit/>
          </a:bodyPr>
          <a:lstStyle/>
          <a:p>
            <a:pPr>
              <a:lnSpc>
                <a:spcPct val="107000"/>
              </a:lnSpc>
              <a:spcAft>
                <a:spcPts val="800"/>
              </a:spcAft>
            </a:pPr>
            <a:r>
              <a:rPr lang="en-US" sz="1600" b="1" dirty="0">
                <a:latin typeface="Calibri" panose="020F0502020204030204" pitchFamily="34" charset="0"/>
                <a:ea typeface="Calibri" panose="020F0502020204030204" pitchFamily="34" charset="0"/>
                <a:cs typeface="Times New Roman" panose="02020603050405020304" pitchFamily="18" charset="0"/>
              </a:rPr>
              <a:t>Historical Report have below options</a:t>
            </a:r>
          </a:p>
          <a:p>
            <a:pPr>
              <a:lnSpc>
                <a:spcPct val="107000"/>
              </a:lnSpc>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a:latin typeface="Calibri" panose="020F0502020204030204" pitchFamily="34" charset="0"/>
                <a:ea typeface="Calibri" panose="020F0502020204030204" pitchFamily="34" charset="0"/>
                <a:cs typeface="Times New Roman" panose="02020603050405020304" pitchFamily="18" charset="0"/>
              </a:rPr>
              <a:t>-&gt; Chat, Email, Inbound, Multichannel, Outbound, System</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FB44C8A0-BB40-E73F-0ECD-C5FF9896AB9E}"/>
              </a:ext>
            </a:extLst>
          </p:cNvPr>
          <p:cNvPicPr>
            <a:picLocks noChangeAspect="1"/>
          </p:cNvPicPr>
          <p:nvPr/>
        </p:nvPicPr>
        <p:blipFill rotWithShape="1">
          <a:blip r:embed="rId2"/>
          <a:srcRect l="1504" r="2192" b="6895"/>
          <a:stretch/>
        </p:blipFill>
        <p:spPr>
          <a:xfrm>
            <a:off x="532969" y="1994823"/>
            <a:ext cx="9731171" cy="36009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931164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CUIC – Reports Historical Data -Inbound</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786881" y="1019306"/>
            <a:ext cx="7821385" cy="1076192"/>
          </a:xfrm>
          <a:prstGeom prst="rect">
            <a:avLst/>
          </a:prstGeom>
          <a:noFill/>
        </p:spPr>
        <p:txBody>
          <a:bodyPr wrap="square">
            <a:spAutoFit/>
          </a:bodyPr>
          <a:lstStyle/>
          <a:p>
            <a:pPr>
              <a:lnSpc>
                <a:spcPct val="107000"/>
              </a:lnSpc>
              <a:spcAft>
                <a:spcPts val="800"/>
              </a:spcAft>
            </a:pPr>
            <a:r>
              <a:rPr lang="en-US" sz="1600" b="1" dirty="0">
                <a:latin typeface="Calibri" panose="020F0502020204030204" pitchFamily="34" charset="0"/>
                <a:ea typeface="Calibri" panose="020F0502020204030204" pitchFamily="34" charset="0"/>
                <a:cs typeface="Times New Roman" panose="02020603050405020304" pitchFamily="18" charset="0"/>
              </a:rPr>
              <a:t>Historical Report have below options </a:t>
            </a:r>
          </a:p>
          <a:p>
            <a:pPr>
              <a:lnSpc>
                <a:spcPct val="107000"/>
              </a:lnSpc>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a:latin typeface="Calibri" panose="020F0502020204030204" pitchFamily="34" charset="0"/>
                <a:ea typeface="Calibri" panose="020F0502020204030204" pitchFamily="34" charset="0"/>
                <a:cs typeface="Times New Roman" panose="02020603050405020304" pitchFamily="18" charset="0"/>
              </a:rPr>
              <a:t>-&gt; Inbound</a:t>
            </a:r>
            <a:r>
              <a:rPr lang="en-US" sz="1600" b="1"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choose the report Export in Actions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304FE1C-2B2D-91C8-3021-6343BFF23341}"/>
              </a:ext>
            </a:extLst>
          </p:cNvPr>
          <p:cNvPicPr>
            <a:picLocks noChangeAspect="1"/>
          </p:cNvPicPr>
          <p:nvPr/>
        </p:nvPicPr>
        <p:blipFill>
          <a:blip r:embed="rId2"/>
          <a:stretch>
            <a:fillRect/>
          </a:stretch>
        </p:blipFill>
        <p:spPr>
          <a:xfrm>
            <a:off x="1104899" y="1994823"/>
            <a:ext cx="8267701" cy="36424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920086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CUIC – Reports Live Data</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472681" y="1203773"/>
            <a:ext cx="7821385" cy="1442254"/>
          </a:xfrm>
          <a:prstGeom prst="rect">
            <a:avLst/>
          </a:prstGeom>
          <a:noFill/>
        </p:spPr>
        <p:txBody>
          <a:bodyPr wrap="square">
            <a:spAutoFit/>
          </a:bodyPr>
          <a:lstStyle/>
          <a:p>
            <a:pPr>
              <a:lnSpc>
                <a:spcPct val="107000"/>
              </a:lnSpc>
              <a:spcAft>
                <a:spcPts val="800"/>
              </a:spcAft>
            </a:pPr>
            <a:r>
              <a:rPr lang="en-US" sz="1600" b="1" dirty="0">
                <a:latin typeface="Calibri" panose="020F0502020204030204" pitchFamily="34" charset="0"/>
                <a:ea typeface="Calibri" panose="020F0502020204030204" pitchFamily="34" charset="0"/>
                <a:cs typeface="Times New Roman" panose="02020603050405020304" pitchFamily="18" charset="0"/>
              </a:rPr>
              <a:t>Live Data Report have below options</a:t>
            </a:r>
          </a:p>
          <a:p>
            <a:pPr marL="285750" indent="-285750">
              <a:lnSpc>
                <a:spcPct val="107000"/>
              </a:lnSpc>
              <a:spcAft>
                <a:spcPts val="800"/>
              </a:spcAft>
              <a:buFont typeface="Wingdings" panose="05000000000000000000" pitchFamily="2" charset="2"/>
              <a:buChar char="à"/>
            </a:pPr>
            <a:r>
              <a:rPr lang="en-US" sz="1600" b="1"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Agent</a:t>
            </a:r>
          </a:p>
          <a:p>
            <a:pPr marL="285750" indent="-285750">
              <a:lnSpc>
                <a:spcPct val="107000"/>
              </a:lnSpc>
              <a:spcAft>
                <a:spcPts val="800"/>
              </a:spcAft>
              <a:buFont typeface="Wingdings" panose="05000000000000000000" pitchFamily="2" charset="2"/>
              <a:buChar char="à"/>
            </a:pPr>
            <a:r>
              <a:rPr lang="en-US" sz="1600" b="1"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Supervisor</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D914E337-3D1F-7043-04B3-E7D513CA667F}"/>
              </a:ext>
            </a:extLst>
          </p:cNvPr>
          <p:cNvPicPr>
            <a:picLocks noChangeAspect="1"/>
          </p:cNvPicPr>
          <p:nvPr/>
        </p:nvPicPr>
        <p:blipFill>
          <a:blip r:embed="rId2"/>
          <a:stretch>
            <a:fillRect/>
          </a:stretch>
        </p:blipFill>
        <p:spPr>
          <a:xfrm>
            <a:off x="731096" y="2410322"/>
            <a:ext cx="9769687" cy="28653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33837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CUIC – Reports Live Data - Supervisor</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062663" y="1084908"/>
            <a:ext cx="7821385" cy="1442254"/>
          </a:xfrm>
          <a:prstGeom prst="rect">
            <a:avLst/>
          </a:prstGeom>
          <a:noFill/>
        </p:spPr>
        <p:txBody>
          <a:bodyPr wrap="square">
            <a:spAutoFit/>
          </a:bodyPr>
          <a:lstStyle/>
          <a:p>
            <a:pPr>
              <a:lnSpc>
                <a:spcPct val="107000"/>
              </a:lnSpc>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Cisco C</a:t>
            </a:r>
            <a:r>
              <a:rPr lang="en-US" sz="1600" b="1" dirty="0">
                <a:latin typeface="Calibri" panose="020F0502020204030204" pitchFamily="34" charset="0"/>
                <a:ea typeface="Calibri" panose="020F0502020204030204" pitchFamily="34" charset="0"/>
                <a:cs typeface="Times New Roman" panose="02020603050405020304" pitchFamily="18" charset="0"/>
              </a:rPr>
              <a:t>CX Live Data </a:t>
            </a:r>
            <a:r>
              <a:rPr lang="en-US" sz="1600" b="1"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Supervisor</a:t>
            </a:r>
          </a:p>
          <a:p>
            <a:pPr>
              <a:lnSpc>
                <a:spcPct val="107000"/>
              </a:lnSpc>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Choose the required report </a:t>
            </a:r>
          </a:p>
          <a:p>
            <a:pPr>
              <a:lnSpc>
                <a:spcPct val="107000"/>
              </a:lnSpc>
              <a:spcAft>
                <a:spcPts val="800"/>
              </a:spcAft>
            </a:pPr>
            <a:r>
              <a:rPr lang="en-US" sz="1600" b="1"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Click Export in Actions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F80F65B6-F577-60DD-6700-8D0D4868E772}"/>
              </a:ext>
            </a:extLst>
          </p:cNvPr>
          <p:cNvPicPr>
            <a:picLocks noChangeAspect="1"/>
          </p:cNvPicPr>
          <p:nvPr/>
        </p:nvPicPr>
        <p:blipFill rotWithShape="1">
          <a:blip r:embed="rId2"/>
          <a:srcRect l="-335" t="-404" r="4542" b="2718"/>
          <a:stretch/>
        </p:blipFill>
        <p:spPr>
          <a:xfrm>
            <a:off x="883920" y="2174102"/>
            <a:ext cx="8319112" cy="3675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33425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677108"/>
          </a:xfrm>
        </p:spPr>
        <p:txBody>
          <a:bodyPr/>
          <a:lstStyle/>
          <a:p>
            <a:r>
              <a:rPr lang="en-IN" sz="4400" dirty="0">
                <a:solidFill>
                  <a:srgbClr val="1D3E65"/>
                </a:solidFill>
              </a:rPr>
              <a:t>CUIC – Reports Live Data - Agent</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599" y="1579325"/>
            <a:ext cx="10972800" cy="830997"/>
          </a:xfrm>
        </p:spPr>
        <p:txBody>
          <a:bodyPr/>
          <a:lstStyle/>
          <a:p>
            <a:endParaRPr lang="en-IN" dirty="0"/>
          </a:p>
          <a:p>
            <a:endParaRPr lang="en-IN" dirty="0"/>
          </a:p>
          <a:p>
            <a:endParaRPr lang="en-IN" dirty="0"/>
          </a:p>
        </p:txBody>
      </p:sp>
      <p:sp>
        <p:nvSpPr>
          <p:cNvPr id="10" name="TextBox 9">
            <a:extLst>
              <a:ext uri="{FF2B5EF4-FFF2-40B4-BE49-F238E27FC236}">
                <a16:creationId xmlns:a16="http://schemas.microsoft.com/office/drawing/2014/main" id="{0427B0DF-51D1-ADC0-6AD0-E0FC231E5BCD}"/>
              </a:ext>
            </a:extLst>
          </p:cNvPr>
          <p:cNvSpPr txBox="1"/>
          <p:nvPr/>
        </p:nvSpPr>
        <p:spPr>
          <a:xfrm>
            <a:off x="1062663" y="1084908"/>
            <a:ext cx="7821385" cy="1442254"/>
          </a:xfrm>
          <a:prstGeom prst="rect">
            <a:avLst/>
          </a:prstGeom>
          <a:noFill/>
        </p:spPr>
        <p:txBody>
          <a:bodyPr wrap="square">
            <a:spAutoFit/>
          </a:bodyPr>
          <a:lstStyle/>
          <a:p>
            <a:pPr>
              <a:lnSpc>
                <a:spcPct val="107000"/>
              </a:lnSpc>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Cisco C</a:t>
            </a:r>
            <a:r>
              <a:rPr lang="en-US" sz="1600" b="1" dirty="0">
                <a:latin typeface="Calibri" panose="020F0502020204030204" pitchFamily="34" charset="0"/>
                <a:ea typeface="Calibri" panose="020F0502020204030204" pitchFamily="34" charset="0"/>
                <a:cs typeface="Times New Roman" panose="02020603050405020304" pitchFamily="18" charset="0"/>
              </a:rPr>
              <a:t>CX Live Data </a:t>
            </a:r>
            <a:r>
              <a:rPr lang="en-US" sz="1600" b="1"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Agent</a:t>
            </a:r>
          </a:p>
          <a:p>
            <a:pPr>
              <a:lnSpc>
                <a:spcPct val="107000"/>
              </a:lnSpc>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Choose the required report </a:t>
            </a:r>
          </a:p>
          <a:p>
            <a:pPr>
              <a:lnSpc>
                <a:spcPct val="107000"/>
              </a:lnSpc>
              <a:spcAft>
                <a:spcPts val="800"/>
              </a:spcAft>
            </a:pPr>
            <a:r>
              <a:rPr lang="en-US" sz="1600" b="1"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Click Export in Actions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3D35F6FA-E435-29EE-6A3D-C55379EA1D22}"/>
              </a:ext>
            </a:extLst>
          </p:cNvPr>
          <p:cNvPicPr>
            <a:picLocks noChangeAspect="1"/>
          </p:cNvPicPr>
          <p:nvPr/>
        </p:nvPicPr>
        <p:blipFill>
          <a:blip r:embed="rId2"/>
          <a:stretch>
            <a:fillRect/>
          </a:stretch>
        </p:blipFill>
        <p:spPr>
          <a:xfrm>
            <a:off x="678178" y="2410322"/>
            <a:ext cx="9960203" cy="37874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3245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558800" y="2112135"/>
            <a:ext cx="10972800" cy="1571223"/>
          </a:xfrm>
          <a:prstGeom prst="rect">
            <a:avLst/>
          </a:prstGeom>
          <a:noFill/>
          <a:ln>
            <a:noFill/>
          </a:ln>
        </p:spPr>
        <p:txBody>
          <a:bodyPr vert="horz" lIns="91440" tIns="45720" rIns="91440" bIns="45720" rtlCol="0" anchor="ctr">
            <a:norm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pPr algn="ctr"/>
            <a:r>
              <a:rPr lang="en-US" sz="2800" dirty="0">
                <a:solidFill>
                  <a:schemeClr val="tx2"/>
                </a:solidFill>
              </a:rPr>
              <a:t>Thank You!</a:t>
            </a:r>
          </a:p>
          <a:p>
            <a:pPr algn="ctr"/>
            <a:endParaRPr lang="en-US" sz="2800" dirty="0">
              <a:solidFill>
                <a:schemeClr val="tx2"/>
              </a:solidFill>
            </a:endParaRPr>
          </a:p>
        </p:txBody>
      </p:sp>
    </p:spTree>
    <p:extLst>
      <p:ext uri="{BB962C8B-B14F-4D97-AF65-F5344CB8AC3E}">
        <p14:creationId xmlns:p14="http://schemas.microsoft.com/office/powerpoint/2010/main" val="369439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3978AC-1A3A-E3F7-4838-9BBB392793F0}"/>
              </a:ext>
            </a:extLst>
          </p:cNvPr>
          <p:cNvSpPr>
            <a:spLocks noGrp="1"/>
          </p:cNvSpPr>
          <p:nvPr>
            <p:ph type="body" idx="1"/>
          </p:nvPr>
        </p:nvSpPr>
        <p:spPr>
          <a:xfrm>
            <a:off x="1660849" y="1642189"/>
            <a:ext cx="8966717" cy="2462213"/>
          </a:xfrm>
        </p:spPr>
        <p:txBody>
          <a:bodyPr/>
          <a:lstStyle/>
          <a:p>
            <a:r>
              <a:rPr lang="en-IN" sz="8000" dirty="0">
                <a:solidFill>
                  <a:srgbClr val="1D3E65"/>
                </a:solidFill>
                <a:latin typeface="+mj-lt"/>
              </a:rPr>
              <a:t>Finesse Agent Screens</a:t>
            </a:r>
            <a:endParaRPr lang="en-IN" sz="4800" dirty="0">
              <a:latin typeface="+mj-lt"/>
            </a:endParaRPr>
          </a:p>
        </p:txBody>
      </p:sp>
    </p:spTree>
    <p:extLst>
      <p:ext uri="{BB962C8B-B14F-4D97-AF65-F5344CB8AC3E}">
        <p14:creationId xmlns:p14="http://schemas.microsoft.com/office/powerpoint/2010/main" val="3720150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5C4564-1043-88D8-7D2B-35D66DC73AA5}"/>
              </a:ext>
            </a:extLst>
          </p:cNvPr>
          <p:cNvSpPr>
            <a:spLocks noGrp="1"/>
          </p:cNvSpPr>
          <p:nvPr>
            <p:ph type="body" idx="1"/>
          </p:nvPr>
        </p:nvSpPr>
        <p:spPr>
          <a:xfrm>
            <a:off x="609600" y="1577340"/>
            <a:ext cx="10972800" cy="3877985"/>
          </a:xfrm>
        </p:spPr>
        <p:txBody>
          <a:bodyPr/>
          <a:lstStyle/>
          <a:p>
            <a:pPr marL="285750" indent="-285750">
              <a:buFont typeface="Arial" panose="020B0604020202020204" pitchFamily="34" charset="0"/>
              <a:buChar char="•"/>
            </a:pPr>
            <a:r>
              <a:rPr lang="en-AE" sz="3600" dirty="0">
                <a:solidFill>
                  <a:srgbClr val="1D3E65"/>
                </a:solidFill>
                <a:latin typeface="Calibri"/>
                <a:ea typeface="+mj-ea"/>
                <a:cs typeface="Calibri"/>
              </a:rPr>
              <a:t>Agent Login</a:t>
            </a:r>
          </a:p>
          <a:p>
            <a:pPr marL="285750" indent="-285750">
              <a:buFont typeface="Arial" panose="020B0604020202020204" pitchFamily="34" charset="0"/>
              <a:buChar char="•"/>
            </a:pPr>
            <a:r>
              <a:rPr lang="en-AE" sz="3600" dirty="0">
                <a:solidFill>
                  <a:srgbClr val="1D3E65"/>
                </a:solidFill>
                <a:latin typeface="Calibri"/>
                <a:ea typeface="+mj-ea"/>
                <a:cs typeface="Calibri"/>
              </a:rPr>
              <a:t>Agent- My History </a:t>
            </a:r>
          </a:p>
          <a:p>
            <a:pPr marL="285750" indent="-285750">
              <a:buFont typeface="Arial" panose="020B0604020202020204" pitchFamily="34" charset="0"/>
              <a:buChar char="•"/>
            </a:pPr>
            <a:r>
              <a:rPr lang="en-AE" sz="3600" dirty="0">
                <a:solidFill>
                  <a:srgbClr val="1D3E65"/>
                </a:solidFill>
                <a:latin typeface="Calibri"/>
                <a:ea typeface="+mj-ea"/>
                <a:cs typeface="Calibri"/>
              </a:rPr>
              <a:t>Agent - My statistics</a:t>
            </a:r>
          </a:p>
          <a:p>
            <a:pPr marL="285750" indent="-285750">
              <a:buFont typeface="Arial" panose="020B0604020202020204" pitchFamily="34" charset="0"/>
              <a:buChar char="•"/>
            </a:pPr>
            <a:r>
              <a:rPr lang="en-AE" sz="3600" dirty="0">
                <a:solidFill>
                  <a:srgbClr val="1D3E65"/>
                </a:solidFill>
                <a:latin typeface="Calibri"/>
                <a:ea typeface="+mj-ea"/>
                <a:cs typeface="Calibri"/>
              </a:rPr>
              <a:t>Ch</a:t>
            </a:r>
            <a:r>
              <a:rPr lang="en-US" sz="3600" dirty="0">
                <a:solidFill>
                  <a:srgbClr val="1D3E65"/>
                </a:solidFill>
                <a:latin typeface="Calibri"/>
                <a:ea typeface="+mj-ea"/>
                <a:cs typeface="Calibri"/>
              </a:rPr>
              <a:t>an</a:t>
            </a:r>
            <a:r>
              <a:rPr lang="en-AE" sz="3600" dirty="0">
                <a:solidFill>
                  <a:srgbClr val="1D3E65"/>
                </a:solidFill>
                <a:latin typeface="Calibri"/>
                <a:ea typeface="+mj-ea"/>
                <a:cs typeface="Calibri"/>
              </a:rPr>
              <a:t>ge status–Ready , not ready </a:t>
            </a:r>
          </a:p>
          <a:p>
            <a:pPr marL="285750" indent="-285750">
              <a:buFont typeface="Arial" panose="020B0604020202020204" pitchFamily="34" charset="0"/>
              <a:buChar char="•"/>
            </a:pPr>
            <a:r>
              <a:rPr lang="en-AE" sz="3600" dirty="0">
                <a:solidFill>
                  <a:srgbClr val="1D3E65"/>
                </a:solidFill>
                <a:latin typeface="Calibri"/>
                <a:ea typeface="+mj-ea"/>
                <a:cs typeface="Calibri"/>
              </a:rPr>
              <a:t>Make calls</a:t>
            </a:r>
          </a:p>
          <a:p>
            <a:pPr marL="285750" indent="-285750">
              <a:buFont typeface="Arial" panose="020B0604020202020204" pitchFamily="34" charset="0"/>
              <a:buChar char="•"/>
            </a:pPr>
            <a:r>
              <a:rPr lang="en-AE" sz="3600" dirty="0">
                <a:solidFill>
                  <a:srgbClr val="1D3E65"/>
                </a:solidFill>
                <a:latin typeface="Calibri"/>
                <a:ea typeface="+mj-ea"/>
                <a:cs typeface="Calibri"/>
              </a:rPr>
              <a:t>Agent Logout</a:t>
            </a:r>
          </a:p>
          <a:p>
            <a:endParaRPr lang="en-AE" dirty="0"/>
          </a:p>
          <a:p>
            <a:endParaRPr lang="en-AE" dirty="0"/>
          </a:p>
        </p:txBody>
      </p:sp>
      <p:sp>
        <p:nvSpPr>
          <p:cNvPr id="4" name="Title 3">
            <a:extLst>
              <a:ext uri="{FF2B5EF4-FFF2-40B4-BE49-F238E27FC236}">
                <a16:creationId xmlns:a16="http://schemas.microsoft.com/office/drawing/2014/main" id="{D9F248E2-A7A5-ACA7-BA70-6A9954FF9E73}"/>
              </a:ext>
            </a:extLst>
          </p:cNvPr>
          <p:cNvSpPr>
            <a:spLocks noGrp="1"/>
          </p:cNvSpPr>
          <p:nvPr>
            <p:ph type="title"/>
          </p:nvPr>
        </p:nvSpPr>
        <p:spPr>
          <a:xfrm>
            <a:off x="457605" y="407800"/>
            <a:ext cx="11276789" cy="848360"/>
          </a:xfrm>
        </p:spPr>
        <p:txBody>
          <a:bodyPr/>
          <a:lstStyle/>
          <a:p>
            <a:r>
              <a:rPr lang="en-IN" dirty="0">
                <a:solidFill>
                  <a:srgbClr val="1D3E65"/>
                </a:solidFill>
              </a:rPr>
              <a:t>Finesse Screens</a:t>
            </a:r>
          </a:p>
        </p:txBody>
      </p:sp>
    </p:spTree>
    <p:extLst>
      <p:ext uri="{BB962C8B-B14F-4D97-AF65-F5344CB8AC3E}">
        <p14:creationId xmlns:p14="http://schemas.microsoft.com/office/powerpoint/2010/main" val="32541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848360"/>
          </a:xfrm>
        </p:spPr>
        <p:txBody>
          <a:bodyPr/>
          <a:lstStyle/>
          <a:p>
            <a:r>
              <a:rPr lang="en-IN" dirty="0">
                <a:solidFill>
                  <a:srgbClr val="1D3E65"/>
                </a:solidFill>
              </a:rPr>
              <a:t>Finesse Login</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577340"/>
            <a:ext cx="10972800" cy="662007"/>
          </a:xfrm>
        </p:spPr>
        <p:txBody>
          <a:bodyPr/>
          <a:lstStyle/>
          <a:p>
            <a:pPr marL="285750" indent="-285750">
              <a:buFont typeface="Arial" panose="020B0604020202020204" pitchFamily="34" charset="0"/>
              <a:buChar char="•"/>
            </a:pPr>
            <a:r>
              <a:rPr lang="en-IN" dirty="0"/>
              <a:t>Agent / Supervisor can Login to Finesse Desktop by providing the finesse Desktop URL by providing username, password and Extension</a:t>
            </a:r>
          </a:p>
          <a:p>
            <a:pPr marL="285750" indent="-285750">
              <a:buFont typeface="Arial" panose="020B0604020202020204" pitchFamily="34" charset="0"/>
              <a:buChar char="•"/>
            </a:pPr>
            <a:endParaRPr lang="en-IN" dirty="0"/>
          </a:p>
          <a:p>
            <a:endParaRPr lang="en-IN" dirty="0"/>
          </a:p>
          <a:p>
            <a:endParaRPr lang="en-IN" dirty="0"/>
          </a:p>
        </p:txBody>
      </p:sp>
      <p:pic>
        <p:nvPicPr>
          <p:cNvPr id="3" name="Picture 2">
            <a:extLst>
              <a:ext uri="{FF2B5EF4-FFF2-40B4-BE49-F238E27FC236}">
                <a16:creationId xmlns:a16="http://schemas.microsoft.com/office/drawing/2014/main" id="{0B9E1E37-0A91-A769-6FB2-37C5BC567B85}"/>
              </a:ext>
            </a:extLst>
          </p:cNvPr>
          <p:cNvPicPr>
            <a:picLocks noChangeAspect="1"/>
          </p:cNvPicPr>
          <p:nvPr/>
        </p:nvPicPr>
        <p:blipFill>
          <a:blip r:embed="rId2"/>
          <a:stretch>
            <a:fillRect/>
          </a:stretch>
        </p:blipFill>
        <p:spPr>
          <a:xfrm>
            <a:off x="3601616" y="2560527"/>
            <a:ext cx="4295289" cy="33830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43663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8119B-2740-04F8-52A9-0583B4E2AFF2}"/>
              </a:ext>
            </a:extLst>
          </p:cNvPr>
          <p:cNvSpPr>
            <a:spLocks noGrp="1"/>
          </p:cNvSpPr>
          <p:nvPr>
            <p:ph type="title"/>
          </p:nvPr>
        </p:nvSpPr>
        <p:spPr>
          <a:xfrm>
            <a:off x="457605" y="407800"/>
            <a:ext cx="11276789" cy="848360"/>
          </a:xfrm>
        </p:spPr>
        <p:txBody>
          <a:bodyPr/>
          <a:lstStyle/>
          <a:p>
            <a:r>
              <a:rPr lang="en-IN" dirty="0">
                <a:solidFill>
                  <a:srgbClr val="1D3E65"/>
                </a:solidFill>
              </a:rPr>
              <a:t>Finesse Agent Screen</a:t>
            </a:r>
          </a:p>
        </p:txBody>
      </p:sp>
      <p:sp>
        <p:nvSpPr>
          <p:cNvPr id="5" name="Text Placeholder 4">
            <a:extLst>
              <a:ext uri="{FF2B5EF4-FFF2-40B4-BE49-F238E27FC236}">
                <a16:creationId xmlns:a16="http://schemas.microsoft.com/office/drawing/2014/main" id="{DFA69957-39CB-8648-4462-7ED29AC53EDC}"/>
              </a:ext>
            </a:extLst>
          </p:cNvPr>
          <p:cNvSpPr>
            <a:spLocks noGrp="1"/>
          </p:cNvSpPr>
          <p:nvPr>
            <p:ph type="body" idx="1"/>
          </p:nvPr>
        </p:nvSpPr>
        <p:spPr>
          <a:xfrm>
            <a:off x="609600" y="1577340"/>
            <a:ext cx="10972800" cy="830997"/>
          </a:xfrm>
        </p:spPr>
        <p:txBody>
          <a:bodyPr/>
          <a:lstStyle/>
          <a:p>
            <a:pPr marL="285750" indent="-285750">
              <a:buFont typeface="Arial" panose="020B0604020202020204" pitchFamily="34" charset="0"/>
              <a:buChar char="•"/>
            </a:pPr>
            <a:r>
              <a:rPr lang="en-IN" dirty="0"/>
              <a:t>Following is the initial screen when agent logs in. The initial status is “Not Ready”</a:t>
            </a:r>
          </a:p>
          <a:p>
            <a:pPr marL="285750" indent="-285750">
              <a:buFont typeface="Arial" panose="020B0604020202020204" pitchFamily="34" charset="0"/>
              <a:buChar char="•"/>
            </a:pPr>
            <a:endParaRPr lang="en-IN" dirty="0"/>
          </a:p>
          <a:p>
            <a:r>
              <a:rPr lang="en-IN" dirty="0"/>
              <a:t>	</a:t>
            </a:r>
          </a:p>
        </p:txBody>
      </p:sp>
      <p:pic>
        <p:nvPicPr>
          <p:cNvPr id="3" name="Picture 2">
            <a:extLst>
              <a:ext uri="{FF2B5EF4-FFF2-40B4-BE49-F238E27FC236}">
                <a16:creationId xmlns:a16="http://schemas.microsoft.com/office/drawing/2014/main" id="{6F8A6A8C-8C90-B7A9-C3E5-BD8D7BF4D98A}"/>
              </a:ext>
            </a:extLst>
          </p:cNvPr>
          <p:cNvPicPr>
            <a:picLocks noChangeAspect="1"/>
          </p:cNvPicPr>
          <p:nvPr/>
        </p:nvPicPr>
        <p:blipFill>
          <a:blip r:embed="rId2"/>
          <a:stretch>
            <a:fillRect/>
          </a:stretch>
        </p:blipFill>
        <p:spPr>
          <a:xfrm>
            <a:off x="609601" y="2386012"/>
            <a:ext cx="9906000" cy="2894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31878033"/>
      </p:ext>
    </p:extLst>
  </p:cSld>
  <p:clrMapOvr>
    <a:masterClrMapping/>
  </p:clrMapOvr>
</p:sld>
</file>

<file path=ppt/theme/theme1.xml><?xml version="1.0" encoding="utf-8"?>
<a:theme xmlns:a="http://schemas.openxmlformats.org/drawingml/2006/main" name="Updated_Myday_Attendance Management Solu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866577B82063419125C172D9879885" ma:contentTypeVersion="12" ma:contentTypeDescription="Create a new document." ma:contentTypeScope="" ma:versionID="5038cd1cdde26ff3399b659464990d30">
  <xsd:schema xmlns:xsd="http://www.w3.org/2001/XMLSchema" xmlns:xs="http://www.w3.org/2001/XMLSchema" xmlns:p="http://schemas.microsoft.com/office/2006/metadata/properties" xmlns:ns2="4c20cdc3-175b-4fd6-abe6-e2a2c68028e3" xmlns:ns3="9b8e5a73-19c9-4237-bc94-0655338895e9" targetNamespace="http://schemas.microsoft.com/office/2006/metadata/properties" ma:root="true" ma:fieldsID="e05a845b48524c27f81dca951e5b9c74" ns2:_="" ns3:_="">
    <xsd:import namespace="4c20cdc3-175b-4fd6-abe6-e2a2c68028e3"/>
    <xsd:import namespace="9b8e5a73-19c9-4237-bc94-0655338895e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20cdc3-175b-4fd6-abe6-e2a2c68028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04cd1520-a020-4b4f-aaf4-e98cd5116145"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b8e5a73-19c9-4237-bc94-0655338895e9"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94157ebd-3db0-4fae-ad57-d7bd93fd154a}" ma:internalName="TaxCatchAll" ma:showField="CatchAllData" ma:web="9b8e5a73-19c9-4237-bc94-0655338895e9">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c20cdc3-175b-4fd6-abe6-e2a2c68028e3">
      <Terms xmlns="http://schemas.microsoft.com/office/infopath/2007/PartnerControls"/>
    </lcf76f155ced4ddcb4097134ff3c332f>
    <TaxCatchAll xmlns="9b8e5a73-19c9-4237-bc94-0655338895e9" xsi:nil="true"/>
  </documentManagement>
</p:properties>
</file>

<file path=customXml/itemProps1.xml><?xml version="1.0" encoding="utf-8"?>
<ds:datastoreItem xmlns:ds="http://schemas.openxmlformats.org/officeDocument/2006/customXml" ds:itemID="{B1BCD9D6-7B09-4CFD-943A-54BD626F6497}"/>
</file>

<file path=customXml/itemProps2.xml><?xml version="1.0" encoding="utf-8"?>
<ds:datastoreItem xmlns:ds="http://schemas.openxmlformats.org/officeDocument/2006/customXml" ds:itemID="{428F5E30-49C8-40FA-925C-ED8CFE52ABD8}"/>
</file>

<file path=customXml/itemProps3.xml><?xml version="1.0" encoding="utf-8"?>
<ds:datastoreItem xmlns:ds="http://schemas.openxmlformats.org/officeDocument/2006/customXml" ds:itemID="{36EB1993-2798-4EDB-8A69-D5DD47924C0B}"/>
</file>

<file path=docProps/app.xml><?xml version="1.0" encoding="utf-8"?>
<Properties xmlns="http://schemas.openxmlformats.org/officeDocument/2006/extended-properties" xmlns:vt="http://schemas.openxmlformats.org/officeDocument/2006/docPropsVTypes">
  <TotalTime>16869</TotalTime>
  <Words>1252</Words>
  <Application>Microsoft Office PowerPoint</Application>
  <PresentationFormat>Widescreen</PresentationFormat>
  <Paragraphs>281</Paragraphs>
  <Slides>58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-apple-system</vt:lpstr>
      <vt:lpstr>Arial</vt:lpstr>
      <vt:lpstr>Calibri</vt:lpstr>
      <vt:lpstr>Symbol</vt:lpstr>
      <vt:lpstr>Verlag</vt:lpstr>
      <vt:lpstr>Wingdings</vt:lpstr>
      <vt:lpstr>Updated_Myday_Attendance Management Solution</vt:lpstr>
      <vt:lpstr>MCM </vt:lpstr>
      <vt:lpstr>PowerPoint Presentation</vt:lpstr>
      <vt:lpstr>PowerPoint Presentation</vt:lpstr>
      <vt:lpstr>Toll Free Number</vt:lpstr>
      <vt:lpstr>IVR Flow</vt:lpstr>
      <vt:lpstr>PowerPoint Presentation</vt:lpstr>
      <vt:lpstr>Finesse Screens</vt:lpstr>
      <vt:lpstr>Finesse Login</vt:lpstr>
      <vt:lpstr>Finesse Agent Screen</vt:lpstr>
      <vt:lpstr>  Finesse Agent Screen – My History</vt:lpstr>
      <vt:lpstr>Finesse Agent Screen – My Statistics</vt:lpstr>
      <vt:lpstr>PowerPoint Presentation</vt:lpstr>
      <vt:lpstr>Making Calls in Finesse</vt:lpstr>
      <vt:lpstr>Finesse Logout</vt:lpstr>
      <vt:lpstr>PowerPoint Presentation</vt:lpstr>
      <vt:lpstr>Finesse Supervisor Screens</vt:lpstr>
      <vt:lpstr>Supervisor Login</vt:lpstr>
      <vt:lpstr>Supervisor – Manage Team </vt:lpstr>
      <vt:lpstr>Supervisor – Manage Team  (contd..)</vt:lpstr>
      <vt:lpstr>Supervisor – My History  </vt:lpstr>
      <vt:lpstr>Supervisor- Queue Data Tab</vt:lpstr>
      <vt:lpstr>Supervisor  - Team Data </vt:lpstr>
      <vt:lpstr>Finesse URL   </vt:lpstr>
      <vt:lpstr>PowerPoint Presentation</vt:lpstr>
      <vt:lpstr> End user configuration</vt:lpstr>
      <vt:lpstr>PowerPoint Presentation</vt:lpstr>
      <vt:lpstr>Phone Registration and End user Creation</vt:lpstr>
      <vt:lpstr>Phone Configuration – Add New Phone</vt:lpstr>
      <vt:lpstr>Phone Configuration</vt:lpstr>
      <vt:lpstr>   Phone Configuration </vt:lpstr>
      <vt:lpstr>Phone Configuration</vt:lpstr>
      <vt:lpstr>Phone Configuration</vt:lpstr>
      <vt:lpstr>Adding Directory Number</vt:lpstr>
      <vt:lpstr>Adding Directory Number</vt:lpstr>
      <vt:lpstr>Adding Directory Number</vt:lpstr>
      <vt:lpstr>Add End user</vt:lpstr>
      <vt:lpstr>Add End user</vt:lpstr>
      <vt:lpstr>Add End User – Device Association</vt:lpstr>
      <vt:lpstr>Add End User – Call Control Group</vt:lpstr>
      <vt:lpstr>Add End User – Application user</vt:lpstr>
      <vt:lpstr>Add End User – Application user</vt:lpstr>
      <vt:lpstr>PowerPoint Presentation</vt:lpstr>
      <vt:lpstr>Add Skill</vt:lpstr>
      <vt:lpstr>Add /Remove Skill</vt:lpstr>
      <vt:lpstr>Add Skill to resource</vt:lpstr>
      <vt:lpstr>Add CSQ</vt:lpstr>
      <vt:lpstr>Add CSQ – Contact Service Queue Configuration</vt:lpstr>
      <vt:lpstr>PowerPoint Presentation</vt:lpstr>
      <vt:lpstr>CUIC Login</vt:lpstr>
      <vt:lpstr>CUIC - Reports</vt:lpstr>
      <vt:lpstr>CUIC – Reports Export</vt:lpstr>
      <vt:lpstr>CUIC – Reports – Options</vt:lpstr>
      <vt:lpstr>CUIC – Reports Historical Data</vt:lpstr>
      <vt:lpstr>CUIC – Reports Historical Data -Inbound</vt:lpstr>
      <vt:lpstr>CUIC – Reports Live Data</vt:lpstr>
      <vt:lpstr>CUIC – Reports Live Data - Supervisor</vt:lpstr>
      <vt:lpstr>CUIC – Reports Live Data - Agent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Vimal Abraham</dc:creator>
  <cp:lastModifiedBy>Indu Kishen</cp:lastModifiedBy>
  <cp:revision>609</cp:revision>
  <dcterms:created xsi:type="dcterms:W3CDTF">2015-05-27T11:34:36Z</dcterms:created>
  <dcterms:modified xsi:type="dcterms:W3CDTF">2022-07-21T05:31:03Z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0x010100FD866577B82063419125C172D9879885</vt:lpwstr>
  </property>
</Properties>
</file>